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8" r:id="rId3"/>
    <p:sldId id="257" r:id="rId4"/>
    <p:sldId id="258" r:id="rId5"/>
    <p:sldId id="273" r:id="rId6"/>
    <p:sldId id="259" r:id="rId7"/>
    <p:sldId id="264" r:id="rId8"/>
    <p:sldId id="270" r:id="rId9"/>
    <p:sldId id="260" r:id="rId10"/>
    <p:sldId id="261" r:id="rId11"/>
    <p:sldId id="262" r:id="rId12"/>
    <p:sldId id="263" r:id="rId13"/>
    <p:sldId id="265" r:id="rId14"/>
    <p:sldId id="266" r:id="rId15"/>
    <p:sldId id="268" r:id="rId16"/>
    <p:sldId id="267" r:id="rId17"/>
    <p:sldId id="269" r:id="rId18"/>
    <p:sldId id="271" r:id="rId19"/>
    <p:sldId id="274" r:id="rId20"/>
    <p:sldId id="275" r:id="rId21"/>
    <p:sldId id="276" r:id="rId22"/>
    <p:sldId id="277" r:id="rId23"/>
    <p:sldId id="278" r:id="rId24"/>
    <p:sldId id="279" r:id="rId25"/>
    <p:sldId id="282" r:id="rId26"/>
    <p:sldId id="284" r:id="rId27"/>
    <p:sldId id="285" r:id="rId28"/>
    <p:sldId id="286" r:id="rId29"/>
    <p:sldId id="287" r:id="rId30"/>
    <p:sldId id="280" r:id="rId31"/>
    <p:sldId id="281" r:id="rId32"/>
    <p:sldId id="289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68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mailto:edilizia.residenziale@regione.vda.it" TargetMode="External"/><Relationship Id="rId2" Type="http://schemas.openxmlformats.org/officeDocument/2006/relationships/hyperlink" Target="https://www.regione.vda.it/finanze/mutui_abitazione/default_i.asp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istanzadimutuo@regione.vda.it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4F7372-9E5F-4EC9-A2C4-AB1EF0D3BB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MUTUI REGIONALI AGEVOLATI PER LA CASA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7DEC021-5770-4FCC-99AF-E9095E1F3D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r>
              <a:rPr lang="it-IT" dirty="0"/>
              <a:t>12 maggio 2026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A8C6471-9553-4191-8F0A-88CCFC7854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1496" y="5894179"/>
            <a:ext cx="3610504" cy="963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38989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4F7372-9E5F-4EC9-A2C4-AB1EF0D3BB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685800"/>
            <a:ext cx="8001000" cy="956734"/>
          </a:xfrm>
        </p:spPr>
        <p:txBody>
          <a:bodyPr>
            <a:normAutofit/>
          </a:bodyPr>
          <a:lstStyle/>
          <a:p>
            <a:r>
              <a:rPr lang="it-IT" dirty="0"/>
              <a:t>PRIMA CASA - ACQUISTO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7DEC021-5770-4FCC-99AF-E9095E1F3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2123090"/>
            <a:ext cx="6400800" cy="4049110"/>
          </a:xfrm>
        </p:spPr>
        <p:txBody>
          <a:bodyPr>
            <a:normAutofit lnSpcReduction="10000"/>
          </a:bodyPr>
          <a:lstStyle/>
          <a:p>
            <a:r>
              <a:rPr lang="it-IT" dirty="0"/>
              <a:t>PRESENTAZIONE DELLA DOMANDA:</a:t>
            </a:r>
          </a:p>
          <a:p>
            <a:pPr marL="342900" indent="-342900">
              <a:buFontTx/>
              <a:buChar char="-"/>
            </a:pPr>
            <a:r>
              <a:rPr lang="it-IT" dirty="0"/>
              <a:t>ALLO SPORTELLO OPPURE VIA E-MAIL (PIATTAFORMA TELEMATICA IN CORSO DI REALIZZAZIONE)</a:t>
            </a:r>
          </a:p>
          <a:p>
            <a:pPr marL="342900" indent="-342900">
              <a:buFontTx/>
              <a:buChar char="-"/>
            </a:pPr>
            <a:r>
              <a:rPr lang="it-IT" dirty="0"/>
              <a:t>MODELLO MESSO A DISPOSIZIONE PRESSO LO SPORTELLO E ONLINE, COMPILATO, SOTTOSCRITTO, IN COMPETENTE BOLLO</a:t>
            </a:r>
          </a:p>
          <a:p>
            <a:pPr marL="342900" indent="-342900">
              <a:buFontTx/>
              <a:buChar char="-"/>
            </a:pPr>
            <a:r>
              <a:rPr lang="it-IT" dirty="0"/>
              <a:t>ATTO DI ACQUISTO O COMPROMESSO DI ACQUISTO (NON PIÙ VECCHI DI DICIOTTO MESI E REGISTRATI)</a:t>
            </a:r>
          </a:p>
          <a:p>
            <a:pPr marL="342900" indent="-342900">
              <a:buFontTx/>
              <a:buChar char="-"/>
            </a:pPr>
            <a:r>
              <a:rPr lang="it-IT" dirty="0"/>
              <a:t>ISEE IN CORSO DI VALIDITÀ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DEED070-CB1F-4915-B1E1-2013ED8D55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1496" y="5894179"/>
            <a:ext cx="3610504" cy="963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04689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4F7372-9E5F-4EC9-A2C4-AB1EF0D3BB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685800"/>
            <a:ext cx="8001000" cy="956734"/>
          </a:xfrm>
        </p:spPr>
        <p:txBody>
          <a:bodyPr>
            <a:normAutofit/>
          </a:bodyPr>
          <a:lstStyle/>
          <a:p>
            <a:r>
              <a:rPr lang="it-IT" dirty="0"/>
              <a:t>PRIMA CASA - ACQUISTO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7DEC021-5770-4FCC-99AF-E9095E1F3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2123090"/>
            <a:ext cx="6400800" cy="4049110"/>
          </a:xfrm>
        </p:spPr>
        <p:txBody>
          <a:bodyPr>
            <a:normAutofit lnSpcReduction="10000"/>
          </a:bodyPr>
          <a:lstStyle/>
          <a:p>
            <a:r>
              <a:rPr lang="it-IT" dirty="0"/>
              <a:t>NON SONO AMMISSIBILI:</a:t>
            </a:r>
          </a:p>
          <a:p>
            <a:pPr marL="342900" indent="-342900">
              <a:buFontTx/>
              <a:buChar char="-"/>
            </a:pPr>
            <a:r>
              <a:rPr lang="it-IT" dirty="0"/>
              <a:t>QUOTE DI ACQUISTO INTESTATE A PARENTI O AFFINI DI PRIMO GRADO</a:t>
            </a:r>
          </a:p>
          <a:p>
            <a:pPr marL="342900" indent="-342900">
              <a:buFontTx/>
              <a:buChar char="-"/>
            </a:pPr>
            <a:r>
              <a:rPr lang="it-IT" dirty="0"/>
              <a:t>ATTI DI COMPRAVENDITA TRA CONIUGI ANCHE LEGALMENTE SEPARATI</a:t>
            </a:r>
          </a:p>
          <a:p>
            <a:pPr marL="342900" indent="-342900">
              <a:buFontTx/>
              <a:buChar char="-"/>
            </a:pPr>
            <a:r>
              <a:rPr lang="it-IT" dirty="0"/>
              <a:t>ACQUISTI DI ABITAZIONI DI EDILIZIA RESIDENZIALE PUBBLICA</a:t>
            </a:r>
          </a:p>
          <a:p>
            <a:pPr marL="342900" indent="-342900">
              <a:buFontTx/>
              <a:buChar char="-"/>
            </a:pPr>
            <a:r>
              <a:rPr lang="it-IT" dirty="0"/>
              <a:t>ATTI CHE PREVEDONO UNA SPESA COMPLESSIVA SUPERIORE A 2,5 VOLTE L’IMPORTO MASSIMO DI MUTUO CONCEDIBILE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5F02C97-36B3-4889-93CF-DA0AC34EB9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1496" y="5894179"/>
            <a:ext cx="3610504" cy="963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312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4F7372-9E5F-4EC9-A2C4-AB1EF0D3BB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685800"/>
            <a:ext cx="8001000" cy="956734"/>
          </a:xfrm>
        </p:spPr>
        <p:txBody>
          <a:bodyPr>
            <a:normAutofit/>
          </a:bodyPr>
          <a:lstStyle/>
          <a:p>
            <a:r>
              <a:rPr lang="it-IT" dirty="0"/>
              <a:t>PRIMA CASA - ACQUISTO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7DEC021-5770-4FCC-99AF-E9095E1F3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2123090"/>
            <a:ext cx="6400800" cy="4049110"/>
          </a:xfrm>
        </p:spPr>
        <p:txBody>
          <a:bodyPr>
            <a:normAutofit/>
          </a:bodyPr>
          <a:lstStyle/>
          <a:p>
            <a:r>
              <a:rPr lang="it-IT" dirty="0"/>
              <a:t>DETERMINAZIONE IMPORTO:</a:t>
            </a:r>
          </a:p>
          <a:p>
            <a:pPr marL="342900" indent="-342900">
              <a:buFontTx/>
              <a:buChar char="-"/>
            </a:pPr>
            <a:r>
              <a:rPr lang="it-IT" dirty="0"/>
              <a:t>IMPORTO MASSIMO 180.000 EURO, ELEVABILE A 200.000 EURO PER ABITAZIONI IN CLASSE ENERGETICA A O SUPERIORE</a:t>
            </a:r>
          </a:p>
          <a:p>
            <a:pPr marL="342900" indent="-342900">
              <a:buFontTx/>
              <a:buChar char="-"/>
            </a:pPr>
            <a:r>
              <a:rPr lang="it-IT" dirty="0"/>
              <a:t>IMPORTO INDICATO NELL’ATTO DI ACQUISTO O NEL COMPROMESSO</a:t>
            </a:r>
          </a:p>
          <a:p>
            <a:pPr marL="342900" indent="-342900">
              <a:buFontTx/>
              <a:buChar char="-"/>
            </a:pPr>
            <a:r>
              <a:rPr lang="it-IT" dirty="0"/>
              <a:t>ABITAZIONE INCLUSE RELATIVE PERTINENZE</a:t>
            </a:r>
          </a:p>
          <a:p>
            <a:pPr marL="342900" indent="-342900">
              <a:buFontTx/>
              <a:buChar char="-"/>
            </a:pPr>
            <a:r>
              <a:rPr lang="it-IT" dirty="0"/>
              <a:t>SONO ESCLUSI L’IVA E I COSTI DI MEDIAZIONE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D20D5C8-D3E5-4ED7-846D-3E38C2F964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1496" y="5894179"/>
            <a:ext cx="3610504" cy="963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89960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4F7372-9E5F-4EC9-A2C4-AB1EF0D3BB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685800"/>
            <a:ext cx="10593388" cy="956734"/>
          </a:xfrm>
        </p:spPr>
        <p:txBody>
          <a:bodyPr>
            <a:normAutofit fontScale="90000"/>
          </a:bodyPr>
          <a:lstStyle/>
          <a:p>
            <a:r>
              <a:rPr lang="it-IT" dirty="0"/>
              <a:t>PRIMA CASA – NUOVA COSTRUZIONE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7DEC021-5770-4FCC-99AF-E9095E1F3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2722180"/>
            <a:ext cx="6400800" cy="3450020"/>
          </a:xfrm>
        </p:spPr>
        <p:txBody>
          <a:bodyPr>
            <a:normAutofit/>
          </a:bodyPr>
          <a:lstStyle/>
          <a:p>
            <a:r>
              <a:rPr lang="it-IT" dirty="0"/>
              <a:t>SONO AMMISSIBILI A FINANZIAMENTO GLI INTERVENTI DIRETTI ALLA COSTRUZIONE O ULTIMAZIONE DI UN’ABITAZIONE FAMILIARE (ANCHE COMPRESA IN UN EDIFICIO PLURIFAMILIARE)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FDCFD23-69BB-492C-B721-31EDECBEE3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1496" y="5894179"/>
            <a:ext cx="3610504" cy="963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809327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4F7372-9E5F-4EC9-A2C4-AB1EF0D3BB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685800"/>
            <a:ext cx="9269085" cy="956734"/>
          </a:xfrm>
        </p:spPr>
        <p:txBody>
          <a:bodyPr>
            <a:normAutofit/>
          </a:bodyPr>
          <a:lstStyle/>
          <a:p>
            <a:r>
              <a:rPr lang="it-IT" dirty="0"/>
              <a:t>PRIMA CASA – RECUPERO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7DEC021-5770-4FCC-99AF-E9095E1F3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2722180"/>
            <a:ext cx="6400800" cy="3450020"/>
          </a:xfrm>
        </p:spPr>
        <p:txBody>
          <a:bodyPr>
            <a:normAutofit/>
          </a:bodyPr>
          <a:lstStyle/>
          <a:p>
            <a:r>
              <a:rPr lang="it-IT" dirty="0"/>
              <a:t>SONO AMMISSIBILI A FINANZIAMENTO GLI INTERVENTI FINALIZZATI AL RECUPERO O AL RECUPERO CON AMPLIAMENTO VOLUMETRICO DI UN FABBRICATO</a:t>
            </a:r>
          </a:p>
          <a:p>
            <a:r>
              <a:rPr lang="it-IT" dirty="0"/>
              <a:t>PUÒ ESSERE CHIESTO IL RICONOSCIMENTO DELLA QUOTA DI ACQUISTO, ALLE MEDESIME CONDIZIONI PREVISTE PER L’ACQUISTO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CC7B9DE-7FAD-4FAF-8105-F4231FA1AD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1496" y="5894179"/>
            <a:ext cx="3610504" cy="963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98109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4F7372-9E5F-4EC9-A2C4-AB1EF0D3BB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685800"/>
            <a:ext cx="8001000" cy="956734"/>
          </a:xfrm>
        </p:spPr>
        <p:txBody>
          <a:bodyPr>
            <a:normAutofit fontScale="90000"/>
          </a:bodyPr>
          <a:lstStyle/>
          <a:p>
            <a:r>
              <a:rPr lang="it-IT" dirty="0"/>
              <a:t>PRIMA CASA – NUOVA COSTRUZIONE E RECUPERO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7DEC021-5770-4FCC-99AF-E9095E1F3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2123090"/>
            <a:ext cx="6400800" cy="4049110"/>
          </a:xfrm>
        </p:spPr>
        <p:txBody>
          <a:bodyPr>
            <a:normAutofit/>
          </a:bodyPr>
          <a:lstStyle/>
          <a:p>
            <a:r>
              <a:rPr lang="it-IT" dirty="0"/>
              <a:t>PRESENTAZIONE DELLA DOMANDA COME PER L’ACQUISTO, OLTRE A:</a:t>
            </a:r>
          </a:p>
          <a:p>
            <a:pPr marL="342900" indent="-342900">
              <a:buFontTx/>
              <a:buChar char="-"/>
            </a:pPr>
            <a:r>
              <a:rPr lang="it-IT" dirty="0"/>
              <a:t>DOCUMENTAZIONE ATTESTANTE LA PROPRIETÀ DELL’IMMOBILE</a:t>
            </a:r>
          </a:p>
          <a:p>
            <a:pPr marL="342900" indent="-342900">
              <a:buFontTx/>
              <a:buChar char="-"/>
            </a:pPr>
            <a:r>
              <a:rPr lang="it-IT" dirty="0"/>
              <a:t>TITOLO ABILITATIVO</a:t>
            </a:r>
          </a:p>
          <a:p>
            <a:pPr marL="342900" indent="-342900">
              <a:buFontTx/>
              <a:buChar char="-"/>
            </a:pPr>
            <a:r>
              <a:rPr lang="it-IT" dirty="0"/>
              <a:t>TAVOLE DI PROGETTO (+ VARIANTI)</a:t>
            </a:r>
          </a:p>
          <a:p>
            <a:pPr marL="342900" indent="-342900">
              <a:buFontTx/>
              <a:buChar char="-"/>
            </a:pPr>
            <a:r>
              <a:rPr lang="it-IT" dirty="0"/>
              <a:t>COMPUTO METRICO</a:t>
            </a:r>
          </a:p>
          <a:p>
            <a:pPr marL="342900" indent="-342900">
              <a:buFontTx/>
              <a:buChar char="-"/>
            </a:pPr>
            <a:r>
              <a:rPr lang="it-IT" dirty="0"/>
              <a:t>RELAZIONE TECNICA DESCRITTIVA</a:t>
            </a:r>
          </a:p>
          <a:p>
            <a:pPr marL="342900" indent="-342900">
              <a:buFontTx/>
              <a:buChar char="-"/>
            </a:pPr>
            <a:r>
              <a:rPr lang="it-IT" dirty="0"/>
              <a:t>CALCOLO ANALITICO DELLE SUPERFICI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49A9358-FC43-402D-90B8-1A9EBCE183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1496" y="5894179"/>
            <a:ext cx="3610504" cy="963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33960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4F7372-9E5F-4EC9-A2C4-AB1EF0D3BB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685799"/>
            <a:ext cx="9269085" cy="1237593"/>
          </a:xfrm>
        </p:spPr>
        <p:txBody>
          <a:bodyPr>
            <a:normAutofit fontScale="90000"/>
          </a:bodyPr>
          <a:lstStyle/>
          <a:p>
            <a:r>
              <a:rPr lang="it-IT" dirty="0"/>
              <a:t>PRIMA CASA – NUOVA COSTRUZIONE E RECUPERO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7DEC021-5770-4FCC-99AF-E9095E1F3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2427890"/>
            <a:ext cx="6400800" cy="3744310"/>
          </a:xfrm>
        </p:spPr>
        <p:txBody>
          <a:bodyPr>
            <a:normAutofit fontScale="92500"/>
          </a:bodyPr>
          <a:lstStyle/>
          <a:p>
            <a:r>
              <a:rPr lang="it-IT" dirty="0"/>
              <a:t>DETERMINAZIONE IMPORTO:</a:t>
            </a:r>
          </a:p>
          <a:p>
            <a:pPr marL="342900" indent="-342900">
              <a:buFontTx/>
              <a:buChar char="-"/>
            </a:pPr>
            <a:r>
              <a:rPr lang="it-IT" dirty="0"/>
              <a:t>L’IMPORTO NON PUÒ ESSERE SUPERIORE A QUELLO RISULTANTE DAL COMPUTO METRICO  ESTIMATIVO</a:t>
            </a:r>
          </a:p>
          <a:p>
            <a:pPr marL="342900" indent="-342900">
              <a:buFontTx/>
              <a:buChar char="-"/>
            </a:pPr>
            <a:r>
              <a:rPr lang="it-IT" dirty="0"/>
              <a:t>L’IMPORTO NON PUÒ ESSERE SUPERIORE AL PRODOTTO TRA LA SUPERFICIE COMPLESSIVA E I PARAMETRI EDILIZI STABILITI DALLA GIUNTA REGIONALE</a:t>
            </a:r>
          </a:p>
          <a:p>
            <a:pPr marL="342900" indent="-342900">
              <a:buFontTx/>
              <a:buChar char="-"/>
            </a:pPr>
            <a:r>
              <a:rPr lang="it-IT" dirty="0"/>
              <a:t>NON SONO AMMISSIBILI GLI INTERVENTI CON TITOLO ABILITATIVO SCADUTO O CON FINE LAVORI ANTECEDENTE LA PRESENTAZIONE DELLA DOMANDA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61039C31-ED58-455A-93F8-9CFB75B5CF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1496" y="5894179"/>
            <a:ext cx="3610504" cy="963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77595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4F7372-9E5F-4EC9-A2C4-AB1EF0D3BB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685799"/>
            <a:ext cx="9269085" cy="1237593"/>
          </a:xfrm>
        </p:spPr>
        <p:txBody>
          <a:bodyPr>
            <a:normAutofit fontScale="90000"/>
          </a:bodyPr>
          <a:lstStyle/>
          <a:p>
            <a:r>
              <a:rPr lang="it-IT" dirty="0"/>
              <a:t>PRIMA CASA – NUOVA COSTRUZIONE E RECUPERO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7DEC021-5770-4FCC-99AF-E9095E1F3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2427890"/>
            <a:ext cx="6400800" cy="3744310"/>
          </a:xfrm>
        </p:spPr>
        <p:txBody>
          <a:bodyPr>
            <a:normAutofit fontScale="92500" lnSpcReduction="20000"/>
          </a:bodyPr>
          <a:lstStyle/>
          <a:p>
            <a:r>
              <a:rPr lang="it-IT" dirty="0"/>
              <a:t>EROGAZIONI:</a:t>
            </a:r>
          </a:p>
          <a:p>
            <a:pPr marL="342900" indent="-342900">
              <a:buFontTx/>
              <a:buChar char="-"/>
            </a:pPr>
            <a:r>
              <a:rPr lang="it-IT" dirty="0"/>
              <a:t>FINO AL 40% IN PROPORZIONE AL VALORE DELL’IMMOBILE OGGETTO DI INTERVENTO A PRESCINDERE DALLE SPESE SOSTENUTE</a:t>
            </a:r>
          </a:p>
          <a:p>
            <a:pPr marL="342900" indent="-342900">
              <a:buFontTx/>
              <a:buChar char="-"/>
            </a:pPr>
            <a:r>
              <a:rPr lang="it-IT" dirty="0"/>
              <a:t>DAL 40% AL 90% IN PROPORZIONE AI LAVORI SVOLTI E ALLE SPESE SOSTENUTE</a:t>
            </a:r>
          </a:p>
          <a:p>
            <a:pPr marL="342900" indent="-342900">
              <a:buFontTx/>
              <a:buChar char="-"/>
            </a:pPr>
            <a:r>
              <a:rPr lang="it-IT" dirty="0"/>
              <a:t>L’ULTIMO 10% A CONCLUSIONE DEI LAVORI, RILASCIO AGIBILITÀ E RESIDENZA NELL’IMMOBILE OGGETTO DI INTERVENTO</a:t>
            </a:r>
          </a:p>
          <a:p>
            <a:r>
              <a:rPr lang="it-IT" dirty="0"/>
              <a:t>OGNI EROGAZIONE È SUBORDINATA ALL’ACCERTAMENTO DA PARTE DI FINAOSTA S.P.A. DELLA CONGRUITÀ DEL VALORE DELLE GARANZIE RILASCIATE E DEL MERITO CREDITIZIO</a:t>
            </a:r>
          </a:p>
          <a:p>
            <a:endParaRPr lang="it-IT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E835678-6236-433A-BADB-02235C02F7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1496" y="5894179"/>
            <a:ext cx="3610504" cy="963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11215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4F7372-9E5F-4EC9-A2C4-AB1EF0D3BB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685799"/>
            <a:ext cx="9269085" cy="1237593"/>
          </a:xfrm>
        </p:spPr>
        <p:txBody>
          <a:bodyPr>
            <a:normAutofit fontScale="90000"/>
          </a:bodyPr>
          <a:lstStyle/>
          <a:p>
            <a:r>
              <a:rPr lang="it-IT" dirty="0"/>
              <a:t>Recupero dei fabbricati situati nei centri storici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7DEC021-5770-4FCC-99AF-E9095E1F3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2427890"/>
            <a:ext cx="6400800" cy="3744310"/>
          </a:xfrm>
        </p:spPr>
        <p:txBody>
          <a:bodyPr>
            <a:normAutofit/>
          </a:bodyPr>
          <a:lstStyle/>
          <a:p>
            <a:pPr marL="342900" indent="-342900">
              <a:buFontTx/>
              <a:buChar char="-"/>
            </a:pPr>
            <a:r>
              <a:rPr lang="it-IT" dirty="0"/>
              <a:t>LEGGE REGIONALE 3/2013 (DISPOSIZIONI IN MATERIA DI POLITICHE ABITATIVE) TITOLO IV CAPO III</a:t>
            </a:r>
          </a:p>
          <a:p>
            <a:pPr marL="342900" indent="-342900">
              <a:buFontTx/>
              <a:buChar char="-"/>
            </a:pPr>
            <a:r>
              <a:rPr lang="it-IT" dirty="0"/>
              <a:t>ALLEGATO B ALLA DGR 667/2023</a:t>
            </a:r>
          </a:p>
          <a:p>
            <a:endParaRPr lang="it-IT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E835678-6236-433A-BADB-02235C02F7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1496" y="5894179"/>
            <a:ext cx="3610504" cy="963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33491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4F7372-9E5F-4EC9-A2C4-AB1EF0D3BB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685799"/>
            <a:ext cx="9269085" cy="1237593"/>
          </a:xfrm>
        </p:spPr>
        <p:txBody>
          <a:bodyPr>
            <a:normAutofit fontScale="90000"/>
          </a:bodyPr>
          <a:lstStyle/>
          <a:p>
            <a:r>
              <a:rPr lang="it-IT" dirty="0"/>
              <a:t>Recupero dei fabbricati situati nei centri storici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7DEC021-5770-4FCC-99AF-E9095E1F3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2427890"/>
            <a:ext cx="6400800" cy="3744310"/>
          </a:xfrm>
        </p:spPr>
        <p:txBody>
          <a:bodyPr>
            <a:normAutofit/>
          </a:bodyPr>
          <a:lstStyle/>
          <a:p>
            <a:r>
              <a:rPr lang="it-IT" dirty="0"/>
              <a:t>LA REGIONE CONCEDE MUTUI AGEVOLATI PER IL RECUPERO DI FABBRICATI SITUATI NEI CENTRI E NUCLEI ABITATI LIMITATAMENTE ALLE ZONE A E ALLE ZONE DI RECUPERO INDIVIDUATE NELL’AMBITO DEL PRG</a:t>
            </a:r>
          </a:p>
          <a:p>
            <a:r>
              <a:rPr lang="it-IT" dirty="0"/>
              <a:t>I MEDESIMI MUTUI SONO CONCESSI PER IL RECUPERO DI FABBRICATI CHE PRESENTINO INTERESSE STORICO, ARTISTICO O AMBIENTALE</a:t>
            </a:r>
          </a:p>
          <a:p>
            <a:endParaRPr lang="it-IT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E835678-6236-433A-BADB-02235C02F7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1496" y="5894179"/>
            <a:ext cx="3610504" cy="963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36045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C4DF6F-BA0E-4A36-8920-B13A2E461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MUTUI REGIONALI</a:t>
            </a:r>
            <a:br>
              <a:rPr lang="it-IT" dirty="0"/>
            </a:br>
            <a:r>
              <a:rPr lang="it-IT" dirty="0"/>
              <a:t>AGEVOLATI PER LA CASA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63BF893-2708-4C0F-B252-01D4E86302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RAVA</a:t>
            </a:r>
          </a:p>
          <a:p>
            <a:pPr marL="0" indent="0">
              <a:buNone/>
            </a:pPr>
            <a:r>
              <a:rPr lang="it-IT" dirty="0"/>
              <a:t>Monica Addiego, Erika Piccinelli, Fabrizio </a:t>
            </a:r>
            <a:r>
              <a:rPr lang="it-IT" dirty="0" err="1"/>
              <a:t>Gaglietto</a:t>
            </a:r>
            <a:r>
              <a:rPr lang="it-IT" dirty="0"/>
              <a:t> (Assessorato Bilancio, Finanze e Politiche creditizie)</a:t>
            </a:r>
          </a:p>
          <a:p>
            <a:pPr marL="0" indent="0">
              <a:buNone/>
            </a:pPr>
            <a:r>
              <a:rPr lang="it-IT" dirty="0"/>
              <a:t>Mara Chiarello, Nicole </a:t>
            </a:r>
            <a:r>
              <a:rPr lang="it-IT" dirty="0" err="1"/>
              <a:t>Figerod</a:t>
            </a:r>
            <a:r>
              <a:rPr lang="it-IT" dirty="0"/>
              <a:t> (Assessorato Sviluppo economico, Formazione e Lavoro, Trasporti e Mobilità sostenibile)</a:t>
            </a:r>
          </a:p>
          <a:p>
            <a:pPr marL="0" indent="0">
              <a:buNone/>
            </a:pPr>
            <a:r>
              <a:rPr lang="it-IT" dirty="0"/>
              <a:t>FINAOSTA</a:t>
            </a:r>
          </a:p>
          <a:p>
            <a:pPr marL="0" indent="0">
              <a:buNone/>
            </a:pPr>
            <a:r>
              <a:rPr lang="it-IT" dirty="0"/>
              <a:t>Giuliano Corselli, Sara </a:t>
            </a:r>
            <a:r>
              <a:rPr lang="it-IT" dirty="0" err="1"/>
              <a:t>Personnettaz</a:t>
            </a:r>
            <a:r>
              <a:rPr lang="it-IT" dirty="0"/>
              <a:t>, Cristina </a:t>
            </a:r>
            <a:r>
              <a:rPr lang="it-IT" dirty="0" err="1"/>
              <a:t>Gambalonga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048082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4F7372-9E5F-4EC9-A2C4-AB1EF0D3BB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685799"/>
            <a:ext cx="9269085" cy="1237593"/>
          </a:xfrm>
        </p:spPr>
        <p:txBody>
          <a:bodyPr>
            <a:normAutofit fontScale="90000"/>
          </a:bodyPr>
          <a:lstStyle/>
          <a:p>
            <a:r>
              <a:rPr lang="it-IT" dirty="0"/>
              <a:t>Recupero dei fabbricati situati nei centri storici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7DEC021-5770-4FCC-99AF-E9095E1F3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2427890"/>
            <a:ext cx="6400800" cy="3744310"/>
          </a:xfrm>
        </p:spPr>
        <p:txBody>
          <a:bodyPr>
            <a:normAutofit/>
          </a:bodyPr>
          <a:lstStyle/>
          <a:p>
            <a:pPr marL="342900" indent="-342900">
              <a:buFontTx/>
              <a:buChar char="-"/>
            </a:pPr>
            <a:r>
              <a:rPr lang="it-IT" dirty="0"/>
              <a:t>SONO AMMESSI GLI INTERVENTI DI RESTAURO E RISTRUTTURAZIONE EDILIZIA</a:t>
            </a:r>
          </a:p>
          <a:p>
            <a:pPr marL="342900" indent="-342900">
              <a:buFontTx/>
              <a:buChar char="-"/>
            </a:pPr>
            <a:r>
              <a:rPr lang="it-IT" dirty="0"/>
              <a:t>PUÒ ESSERE RICONOSCIUTA LA QUOTA DI ACQUISTO DI ALTRE QUOTE DEL FABBRICATO (IMPORTO MASSIMO 100.000 EURO E 70 PER CENTO DELLA SPESA SOSTENUTA)</a:t>
            </a:r>
          </a:p>
          <a:p>
            <a:pPr marL="342900" indent="-342900">
              <a:buFontTx/>
              <a:buChar char="-"/>
            </a:pPr>
            <a:r>
              <a:rPr lang="it-IT" dirty="0"/>
              <a:t>SONO CONSIDERATI FABBRICATI QUELLI LIBERI SU QUATTRO LATI E LE PORZIONI ESTESE DALLE FONDAZIONI AL TETTO</a:t>
            </a:r>
          </a:p>
          <a:p>
            <a:endParaRPr lang="it-IT" dirty="0"/>
          </a:p>
          <a:p>
            <a:endParaRPr lang="it-IT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E835678-6236-433A-BADB-02235C02F7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1496" y="5894179"/>
            <a:ext cx="3610504" cy="963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94345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4F7372-9E5F-4EC9-A2C4-AB1EF0D3BB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685799"/>
            <a:ext cx="9269085" cy="1237593"/>
          </a:xfrm>
        </p:spPr>
        <p:txBody>
          <a:bodyPr>
            <a:normAutofit fontScale="90000"/>
          </a:bodyPr>
          <a:lstStyle/>
          <a:p>
            <a:r>
              <a:rPr lang="it-IT" dirty="0"/>
              <a:t>Recupero dei fabbricati situati nei centri storici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7DEC021-5770-4FCC-99AF-E9095E1F3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2427890"/>
            <a:ext cx="6400800" cy="3744310"/>
          </a:xfrm>
        </p:spPr>
        <p:txBody>
          <a:bodyPr>
            <a:normAutofit/>
          </a:bodyPr>
          <a:lstStyle/>
          <a:p>
            <a:r>
              <a:rPr lang="it-IT" dirty="0"/>
              <a:t>REQUISITI:</a:t>
            </a:r>
          </a:p>
          <a:p>
            <a:pPr marL="342900" indent="-342900">
              <a:buFontTx/>
              <a:buChar char="-"/>
            </a:pPr>
            <a:r>
              <a:rPr lang="it-IT" dirty="0"/>
              <a:t>ESSERE RESIDENTI NEL TERRITORIO REGIONALE DA ALMENO 8 ANNI</a:t>
            </a:r>
          </a:p>
          <a:p>
            <a:pPr marL="342900" indent="-342900">
              <a:buFontTx/>
              <a:buChar char="-"/>
            </a:pPr>
            <a:r>
              <a:rPr lang="it-IT" dirty="0"/>
              <a:t>OPPURE ESSERE PROPRIETARI DEL FABBRICATO DA ALMENO 15 ANNI (INCLUSE SUCCESSIONI A CAUSA DI MORTE)</a:t>
            </a:r>
          </a:p>
          <a:p>
            <a:pPr marL="342900" indent="-342900">
              <a:buFontTx/>
              <a:buChar char="-"/>
            </a:pPr>
            <a:r>
              <a:rPr lang="it-IT" dirty="0"/>
              <a:t>NESSUN LIMITE DI ISEE</a:t>
            </a:r>
          </a:p>
          <a:p>
            <a:endParaRPr lang="it-IT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E835678-6236-433A-BADB-02235C02F7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1496" y="5894179"/>
            <a:ext cx="3610504" cy="963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25448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4F7372-9E5F-4EC9-A2C4-AB1EF0D3BB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685799"/>
            <a:ext cx="9269085" cy="1237593"/>
          </a:xfrm>
        </p:spPr>
        <p:txBody>
          <a:bodyPr>
            <a:normAutofit fontScale="90000"/>
          </a:bodyPr>
          <a:lstStyle/>
          <a:p>
            <a:r>
              <a:rPr lang="it-IT" dirty="0"/>
              <a:t>Recupero dei fabbricati situati nei centri storici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7DEC021-5770-4FCC-99AF-E9095E1F3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2427890"/>
            <a:ext cx="6400800" cy="3744310"/>
          </a:xfrm>
        </p:spPr>
        <p:txBody>
          <a:bodyPr>
            <a:normAutofit fontScale="85000" lnSpcReduction="20000"/>
          </a:bodyPr>
          <a:lstStyle/>
          <a:p>
            <a:r>
              <a:rPr lang="it-IT" dirty="0"/>
              <a:t>CARATTERISTICHE DEL MUTUO:</a:t>
            </a:r>
          </a:p>
          <a:p>
            <a:pPr marL="342900" indent="-342900">
              <a:buFontTx/>
              <a:buChar char="-"/>
            </a:pPr>
            <a:r>
              <a:rPr lang="it-IT" dirty="0"/>
              <a:t>DURATA AMMORTAMENTO TRA DIECI E VENTI ANNI</a:t>
            </a:r>
          </a:p>
          <a:p>
            <a:pPr marL="342900" indent="-342900">
              <a:buFontTx/>
              <a:buChar char="-"/>
            </a:pPr>
            <a:r>
              <a:rPr lang="it-IT" dirty="0"/>
              <a:t>TASSO DI INTERESSE 1,2%</a:t>
            </a:r>
          </a:p>
          <a:p>
            <a:pPr marL="342900" indent="-342900">
              <a:buFontTx/>
              <a:buChar char="-"/>
            </a:pPr>
            <a:r>
              <a:rPr lang="it-IT" dirty="0"/>
              <a:t>IMPORTO MASSIMO 300.000 EURO </a:t>
            </a:r>
          </a:p>
          <a:p>
            <a:pPr marL="342900" indent="-342900">
              <a:buFontTx/>
              <a:buChar char="-"/>
            </a:pPr>
            <a:r>
              <a:rPr lang="it-IT" dirty="0"/>
              <a:t>L’IMPORTO È DETERMINATO PROPORZIONALMENTE A QUELLO RISULTANTE DAL COMPUTO METRICO  ESTIMATIVO</a:t>
            </a:r>
          </a:p>
          <a:p>
            <a:pPr marL="342900" indent="-342900">
              <a:buFontTx/>
              <a:buChar char="-"/>
            </a:pPr>
            <a:r>
              <a:rPr lang="it-IT" dirty="0"/>
              <a:t>L’IMPORTO È DETERMINATO PROPORZIONALMENTE AL PRODOTO TRA LA SUPERFICIE COMPLESSIVA E I PARAMETRI EDILIZI STABILITI DALLA GIUNTA REGIONALE</a:t>
            </a:r>
          </a:p>
          <a:p>
            <a:pPr marL="342900" indent="-342900">
              <a:buFontTx/>
              <a:buChar char="-"/>
            </a:pPr>
            <a:r>
              <a:rPr lang="it-IT" dirty="0"/>
              <a:t>PROPORZIONI 40/70/80 PER CENTO A SECONDA DELLA CLASSIFICAZIONE DEL FABBRICATO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E835678-6236-433A-BADB-02235C02F7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1496" y="5894179"/>
            <a:ext cx="3610504" cy="963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83920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4F7372-9E5F-4EC9-A2C4-AB1EF0D3BB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685799"/>
            <a:ext cx="9269085" cy="1237593"/>
          </a:xfrm>
        </p:spPr>
        <p:txBody>
          <a:bodyPr>
            <a:normAutofit fontScale="90000"/>
          </a:bodyPr>
          <a:lstStyle/>
          <a:p>
            <a:r>
              <a:rPr lang="it-IT" dirty="0"/>
              <a:t>Recupero dei fabbricati situati nei centri storici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7DEC021-5770-4FCC-99AF-E9095E1F3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1" y="2427890"/>
            <a:ext cx="6597121" cy="3744310"/>
          </a:xfrm>
        </p:spPr>
        <p:txBody>
          <a:bodyPr>
            <a:normAutofit/>
          </a:bodyPr>
          <a:lstStyle/>
          <a:p>
            <a:r>
              <a:rPr lang="it-IT" dirty="0"/>
              <a:t>VINCOLI:</a:t>
            </a:r>
          </a:p>
          <a:p>
            <a:pPr marL="342900" indent="-342900">
              <a:buFontTx/>
              <a:buChar char="-"/>
            </a:pPr>
            <a:r>
              <a:rPr lang="it-IT" dirty="0"/>
              <a:t>I FABBRICATI NON POSSONO MUTARE LA DESTINAZIONE D’USO NÉ ESSERE ALIENATI PER DIECI ANNI DALL’INIZIO DELL’AMMORTAMENTO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E835678-6236-433A-BADB-02235C02F7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1496" y="5894179"/>
            <a:ext cx="3610504" cy="963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61112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4F7372-9E5F-4EC9-A2C4-AB1EF0D3BB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685799"/>
            <a:ext cx="9269085" cy="963821"/>
          </a:xfrm>
        </p:spPr>
        <p:txBody>
          <a:bodyPr>
            <a:normAutofit fontScale="90000"/>
          </a:bodyPr>
          <a:lstStyle/>
          <a:p>
            <a:r>
              <a:rPr lang="it-IT" dirty="0"/>
              <a:t>Recupero delle seconde case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7DEC021-5770-4FCC-99AF-E9095E1F3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2427890"/>
            <a:ext cx="6400800" cy="3744310"/>
          </a:xfrm>
        </p:spPr>
        <p:txBody>
          <a:bodyPr>
            <a:normAutofit/>
          </a:bodyPr>
          <a:lstStyle/>
          <a:p>
            <a:pPr marL="342900" indent="-342900">
              <a:buFontTx/>
              <a:buChar char="-"/>
            </a:pPr>
            <a:r>
              <a:rPr lang="it-IT" dirty="0"/>
              <a:t>LEGGE REGIONALE 3/2013 (DISPOSIZIONI IN MATERIA DI POLITICHE ABITATIVE) TITOLO IV CAPO IIIQUATER</a:t>
            </a:r>
          </a:p>
          <a:p>
            <a:pPr marL="342900" indent="-342900">
              <a:buFontTx/>
              <a:buChar char="-"/>
            </a:pPr>
            <a:r>
              <a:rPr lang="it-IT" dirty="0"/>
              <a:t>ALLEGATO A ALLA DGR 142/2024</a:t>
            </a:r>
          </a:p>
          <a:p>
            <a:endParaRPr lang="it-IT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E835678-6236-433A-BADB-02235C02F7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1496" y="5894179"/>
            <a:ext cx="3610504" cy="963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11504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4F7372-9E5F-4EC9-A2C4-AB1EF0D3BB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685799"/>
            <a:ext cx="9269085" cy="1237593"/>
          </a:xfrm>
        </p:spPr>
        <p:txBody>
          <a:bodyPr>
            <a:normAutofit fontScale="90000"/>
          </a:bodyPr>
          <a:lstStyle/>
          <a:p>
            <a:r>
              <a:rPr lang="it-IT" dirty="0"/>
              <a:t>Recupero DELLE SECONDE CASE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7DEC021-5770-4FCC-99AF-E9095E1F3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2427890"/>
            <a:ext cx="6400800" cy="3744310"/>
          </a:xfrm>
        </p:spPr>
        <p:txBody>
          <a:bodyPr>
            <a:normAutofit/>
          </a:bodyPr>
          <a:lstStyle/>
          <a:p>
            <a:r>
              <a:rPr lang="it-IT" dirty="0"/>
              <a:t>LA REGIONE CONCEDE MUTUI AGEVOLATI PER INTERVENTI DI RECUPERO EDILIZIO PRIVATO SUGLI IMMOBILI DESTINATI AD ABITAZIONE, ANCHE NON PRINCIPALE, UBICATI SUL TERRITORIO REGIONALE</a:t>
            </a:r>
          </a:p>
          <a:p>
            <a:endParaRPr lang="it-IT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E835678-6236-433A-BADB-02235C02F7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1496" y="5894179"/>
            <a:ext cx="3610504" cy="963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20033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4F7372-9E5F-4EC9-A2C4-AB1EF0D3BB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685800"/>
            <a:ext cx="9269085" cy="963822"/>
          </a:xfrm>
        </p:spPr>
        <p:txBody>
          <a:bodyPr>
            <a:normAutofit fontScale="90000"/>
          </a:bodyPr>
          <a:lstStyle/>
          <a:p>
            <a:r>
              <a:rPr lang="it-IT" dirty="0"/>
              <a:t>Recupero DELLE SECONDE CASE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7DEC021-5770-4FCC-99AF-E9095E1F3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2427890"/>
            <a:ext cx="6400800" cy="3744310"/>
          </a:xfrm>
        </p:spPr>
        <p:txBody>
          <a:bodyPr>
            <a:normAutofit/>
          </a:bodyPr>
          <a:lstStyle/>
          <a:p>
            <a:r>
              <a:rPr lang="it-IT" dirty="0"/>
              <a:t>REQUISITI:</a:t>
            </a:r>
          </a:p>
          <a:p>
            <a:pPr marL="342900" indent="-342900">
              <a:buFontTx/>
              <a:buChar char="-"/>
            </a:pPr>
            <a:r>
              <a:rPr lang="it-IT" dirty="0"/>
              <a:t>ESSERE RESIDENTI NEL TERRITORIO REGIONALE </a:t>
            </a:r>
          </a:p>
          <a:p>
            <a:pPr marL="342900" indent="-342900">
              <a:buFontTx/>
              <a:buChar char="-"/>
            </a:pPr>
            <a:r>
              <a:rPr lang="it-IT" dirty="0"/>
              <a:t>OPPURE ESSERE PROPRIETARI DEL FABBRICATO DA ALMENO 15 ANNI (INCLUSE SUCCESSIONI A CAUSA DI MORTE)</a:t>
            </a:r>
          </a:p>
          <a:p>
            <a:pPr marL="342900" indent="-342900">
              <a:buFontTx/>
              <a:buChar char="-"/>
            </a:pPr>
            <a:r>
              <a:rPr lang="it-IT" dirty="0"/>
              <a:t>ISEE NON SUPERIORE A 80.000 EURO</a:t>
            </a:r>
          </a:p>
          <a:p>
            <a:endParaRPr lang="it-IT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E835678-6236-433A-BADB-02235C02F7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1496" y="5894179"/>
            <a:ext cx="3610504" cy="963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8302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4F7372-9E5F-4EC9-A2C4-AB1EF0D3BB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1" y="685800"/>
            <a:ext cx="9365721" cy="956734"/>
          </a:xfrm>
        </p:spPr>
        <p:txBody>
          <a:bodyPr>
            <a:normAutofit fontScale="90000"/>
          </a:bodyPr>
          <a:lstStyle/>
          <a:p>
            <a:r>
              <a:rPr lang="it-IT" dirty="0"/>
              <a:t>RECUPERO DELLE SECONDE CASE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7DEC021-5770-4FCC-99AF-E9095E1F3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1807778"/>
            <a:ext cx="6400800" cy="4364421"/>
          </a:xfrm>
        </p:spPr>
        <p:txBody>
          <a:bodyPr>
            <a:normAutofit fontScale="92500" lnSpcReduction="10000"/>
          </a:bodyPr>
          <a:lstStyle/>
          <a:p>
            <a:r>
              <a:rPr lang="it-IT" dirty="0"/>
              <a:t>TASSI DI INTERESSE:</a:t>
            </a:r>
          </a:p>
          <a:p>
            <a:pPr marL="342900" indent="-342900">
              <a:buFontTx/>
              <a:buChar char="-"/>
            </a:pPr>
            <a:r>
              <a:rPr lang="it-IT" dirty="0"/>
              <a:t>1,5 PER CENTO PER ISEE FINO A 20.000 QUALORA I RICHIEDENTI SIANO RESIDENTI IN VALLE D’AOSTA DA ALMENO 8 ANNI</a:t>
            </a:r>
          </a:p>
          <a:p>
            <a:pPr marL="342900" indent="-342900">
              <a:buFontTx/>
              <a:buChar char="-"/>
            </a:pPr>
            <a:r>
              <a:rPr lang="it-IT" dirty="0"/>
              <a:t>1,7 PER CENTO PER ISEE FINO A 40.000 EURO</a:t>
            </a:r>
          </a:p>
          <a:p>
            <a:pPr marL="342900" indent="-342900">
              <a:buFontTx/>
              <a:buChar char="-"/>
            </a:pPr>
            <a:r>
              <a:rPr lang="it-IT" dirty="0"/>
              <a:t>2 PER CENTO PER ISEE TRA 40.000 EURO E 60.000 EURO</a:t>
            </a:r>
          </a:p>
          <a:p>
            <a:pPr marL="342900" indent="-342900">
              <a:buFontTx/>
              <a:buChar char="-"/>
            </a:pPr>
            <a:r>
              <a:rPr lang="it-IT" dirty="0"/>
              <a:t>2,5 PER CENTO PER ISEE TRA 60.000 EURO E 80.000 EURO</a:t>
            </a:r>
          </a:p>
          <a:p>
            <a:r>
              <a:rPr lang="it-IT" dirty="0"/>
              <a:t>IL TASSO DI INTERESSE È UNICO E CORRISPONDE ALL’ISEE PIÙ ELEVATO</a:t>
            </a:r>
          </a:p>
          <a:p>
            <a:r>
              <a:rPr lang="it-IT" dirty="0"/>
              <a:t>IL TASSO DI INTERESSE È RIDOTTO DI 0,5 PUNTI AL RICORRERE DI DETERMINATI REQUISITI ENERGETICI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3B8C8B9-1E0B-4EAB-8016-DAE9DE1717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1496" y="5894179"/>
            <a:ext cx="3610504" cy="963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86021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4F7372-9E5F-4EC9-A2C4-AB1EF0D3BB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685799"/>
            <a:ext cx="9269085" cy="963821"/>
          </a:xfrm>
        </p:spPr>
        <p:txBody>
          <a:bodyPr>
            <a:normAutofit fontScale="90000"/>
          </a:bodyPr>
          <a:lstStyle/>
          <a:p>
            <a:r>
              <a:rPr lang="it-IT" dirty="0"/>
              <a:t>Recupero </a:t>
            </a:r>
            <a:r>
              <a:rPr lang="it-IT" dirty="0" err="1"/>
              <a:t>deLLE</a:t>
            </a:r>
            <a:r>
              <a:rPr lang="it-IT" dirty="0"/>
              <a:t> SECONDE CASE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7DEC021-5770-4FCC-99AF-E9095E1F3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2427890"/>
            <a:ext cx="6400800" cy="3744310"/>
          </a:xfrm>
        </p:spPr>
        <p:txBody>
          <a:bodyPr>
            <a:normAutofit fontScale="92500"/>
          </a:bodyPr>
          <a:lstStyle/>
          <a:p>
            <a:pPr marL="342900" indent="-342900">
              <a:buFontTx/>
              <a:buChar char="-"/>
            </a:pPr>
            <a:r>
              <a:rPr lang="it-IT" dirty="0"/>
              <a:t>SONO AMMESSI GLI INTERVENTI DI RECUPERO PRIMARIO E SECONDARIO</a:t>
            </a:r>
          </a:p>
          <a:p>
            <a:pPr marL="342900" indent="-342900">
              <a:buFontTx/>
              <a:buChar char="-"/>
            </a:pPr>
            <a:r>
              <a:rPr lang="it-IT" dirty="0"/>
              <a:t>IMPORTO MASSIMO CONCEDIBILE 200.000 EURO (250.000 EURO AL RICORRERE DI DETERMINATI REQUISITI ENERGETICI)</a:t>
            </a:r>
          </a:p>
          <a:p>
            <a:pPr marL="342900" indent="-342900">
              <a:buFontTx/>
              <a:buChar char="-"/>
            </a:pPr>
            <a:r>
              <a:rPr lang="it-IT" dirty="0"/>
              <a:t>L’IMPORTO MINIMO DEI LAVORI È 60.000 EURO</a:t>
            </a:r>
          </a:p>
          <a:p>
            <a:pPr marL="342900" indent="-342900">
              <a:buFontTx/>
              <a:buChar char="-"/>
            </a:pPr>
            <a:r>
              <a:rPr lang="it-IT" dirty="0"/>
              <a:t>PUÒ ESSERE RICONOSCIUTA LA QUOTA DI ACQUISTO (IMPORTO MASSIMO 50.000 EURO E 50 PER CENTO DELLA SPESA SOSTENUTA E 50 PER CENTO DELL’IMPORTO CONCESSO PER I LAVORI)</a:t>
            </a:r>
          </a:p>
          <a:p>
            <a:endParaRPr lang="it-IT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E835678-6236-433A-BADB-02235C02F7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1496" y="5894179"/>
            <a:ext cx="3610504" cy="963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224672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4F7372-9E5F-4EC9-A2C4-AB1EF0D3BB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685800"/>
            <a:ext cx="9269085" cy="846668"/>
          </a:xfrm>
        </p:spPr>
        <p:txBody>
          <a:bodyPr>
            <a:normAutofit fontScale="90000"/>
          </a:bodyPr>
          <a:lstStyle/>
          <a:p>
            <a:r>
              <a:rPr lang="it-IT" dirty="0"/>
              <a:t>Recupero </a:t>
            </a:r>
            <a:r>
              <a:rPr lang="it-IT" dirty="0" err="1"/>
              <a:t>deLLE</a:t>
            </a:r>
            <a:r>
              <a:rPr lang="it-IT" dirty="0"/>
              <a:t> SECONDE CASE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7DEC021-5770-4FCC-99AF-E9095E1F3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2427890"/>
            <a:ext cx="6400800" cy="3744310"/>
          </a:xfrm>
        </p:spPr>
        <p:txBody>
          <a:bodyPr>
            <a:normAutofit/>
          </a:bodyPr>
          <a:lstStyle/>
          <a:p>
            <a:pPr marL="342900" indent="-342900">
              <a:buFontTx/>
              <a:buChar char="-"/>
            </a:pPr>
            <a:r>
              <a:rPr lang="it-IT" dirty="0"/>
              <a:t>I MUTUI SONO AMMORTIZZABILI IN MASSIMO ANNI TRENTA</a:t>
            </a:r>
          </a:p>
          <a:p>
            <a:pPr marL="342900" indent="-342900">
              <a:buFontTx/>
              <a:buChar char="-"/>
            </a:pPr>
            <a:r>
              <a:rPr lang="it-IT" dirty="0"/>
              <a:t>GLI IMMOBILI OGGETTO DI MUTUO NON POSSONO MUTARE LA DESTINAZIONE NÉ ESSERE ALIENATI PER UN PERIODO DI QUINDICI ANNI DECORRENTI DALL’INIZIO DELL’AMMORTAMENTO</a:t>
            </a:r>
          </a:p>
          <a:p>
            <a:endParaRPr lang="it-IT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E835678-6236-433A-BADB-02235C02F7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1496" y="5894179"/>
            <a:ext cx="3610504" cy="963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0203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4F7372-9E5F-4EC9-A2C4-AB1EF0D3BB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685800"/>
            <a:ext cx="8001000" cy="956734"/>
          </a:xfrm>
        </p:spPr>
        <p:txBody>
          <a:bodyPr/>
          <a:lstStyle/>
          <a:p>
            <a:r>
              <a:rPr lang="it-IT" dirty="0"/>
              <a:t>TIPOLOGIE DI MUTUO: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7DEC021-5770-4FCC-99AF-E9095E1F3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2294467"/>
            <a:ext cx="6400800" cy="3496734"/>
          </a:xfrm>
        </p:spPr>
        <p:txBody>
          <a:bodyPr>
            <a:normAutofit/>
          </a:bodyPr>
          <a:lstStyle/>
          <a:p>
            <a:pPr marL="342900" indent="-342900">
              <a:buFontTx/>
              <a:buChar char="-"/>
            </a:pPr>
            <a:r>
              <a:rPr lang="it-IT" dirty="0"/>
              <a:t>MUTUO PER L’ACQUISTO, IL RECUPERO O LA NUOVA COSTRUZIONE DELLA PRIMA CASA</a:t>
            </a:r>
          </a:p>
          <a:p>
            <a:pPr marL="342900" indent="-342900">
              <a:buFontTx/>
              <a:buChar char="-"/>
            </a:pPr>
            <a:r>
              <a:rPr lang="it-IT" dirty="0"/>
              <a:t>MUTUO PER IL RECUPERO DEI FABBRICATI SITUATI NEI CENTRI STORICI</a:t>
            </a:r>
          </a:p>
          <a:p>
            <a:pPr marL="342900" indent="-342900">
              <a:buFontTx/>
              <a:buChar char="-"/>
            </a:pPr>
            <a:r>
              <a:rPr lang="it-IT" dirty="0"/>
              <a:t>MUTUO PER IL RECUPERO DELLE SECONDE CASE</a:t>
            </a:r>
          </a:p>
          <a:p>
            <a:pPr marL="342900" indent="-342900">
              <a:buFontTx/>
              <a:buChar char="-"/>
            </a:pPr>
            <a:r>
              <a:rPr lang="it-IT" dirty="0"/>
              <a:t>MUTUO PER INTERVENTI DI EFFICIENTAMENTO ENERGETICO</a:t>
            </a:r>
          </a:p>
          <a:p>
            <a:endParaRPr lang="it-IT" dirty="0"/>
          </a:p>
          <a:p>
            <a:endParaRPr lang="it-IT" dirty="0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4073EA30-5009-4AF5-B0DE-EDAF84E8FD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1496" y="5894179"/>
            <a:ext cx="3610504" cy="963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043055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5A3C9C-CADE-506A-40AB-A0E6144D1A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A47A449-0814-46B2-6744-220F259022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3732" y="436880"/>
            <a:ext cx="9269085" cy="998832"/>
          </a:xfrm>
        </p:spPr>
        <p:txBody>
          <a:bodyPr>
            <a:normAutofit/>
          </a:bodyPr>
          <a:lstStyle/>
          <a:p>
            <a:r>
              <a:rPr lang="it-IT" dirty="0"/>
              <a:t>ISTRUTTORIA DI FINAOSTA S.P.A.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7125A31-0CF1-6DAA-96F6-AEAF6929A3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0533" y="1435711"/>
            <a:ext cx="6567888" cy="4985409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FontTx/>
              <a:buChar char="-"/>
            </a:pPr>
            <a:r>
              <a:rPr lang="it-IT" dirty="0"/>
              <a:t>VALUTAZIONE DEL BENE IMMOBILE DA FINANZIARE (PERITO </a:t>
            </a:r>
            <a:r>
              <a:rPr lang="it-IT" sz="2300" dirty="0"/>
              <a:t>ESTERNO</a:t>
            </a:r>
            <a:r>
              <a:rPr lang="it-IT" dirty="0"/>
              <a:t>) ADEGUATA A COPRIRE L’IMPORTO DEL MUTUO RICHIESTO</a:t>
            </a:r>
          </a:p>
          <a:p>
            <a:pPr marL="342900" indent="-342900">
              <a:buFontTx/>
              <a:buChar char="-"/>
            </a:pPr>
            <a:r>
              <a:rPr lang="it-IT" dirty="0"/>
              <a:t>COPERTURA DELLA SPESA COMPLESSIVA NEL CASO OLTRE AL MUTUO IN RICHIESTA SI NECESSITI DELL’APPORTO DI MEZZI PROPRI</a:t>
            </a:r>
          </a:p>
          <a:p>
            <a:pPr marL="342900" indent="-342900">
              <a:buFontTx/>
              <a:buChar char="-"/>
            </a:pPr>
            <a:r>
              <a:rPr lang="it-IT" dirty="0"/>
              <a:t>ANALISI DEI REDDITI E DEGLI IMPEGNI DEI RICHIEDENTI, AL FINE DI VERIFICARE LA SOSTENIBILITA’ DELLA RATA</a:t>
            </a:r>
          </a:p>
          <a:p>
            <a:pPr marL="342900" indent="-342900">
              <a:buFontTx/>
              <a:buChar char="-"/>
            </a:pPr>
            <a:r>
              <a:rPr lang="it-IT" dirty="0"/>
              <a:t>VERIFICA DELLE INFORMAZIONI ACQUISITE PER IL TRAMITE DELLA CONSULTAZIONE DI BANCHE DATI (AD ES. CR, CRIF, ECT.) </a:t>
            </a:r>
          </a:p>
          <a:p>
            <a:r>
              <a:rPr lang="it-IT" dirty="0"/>
              <a:t>ALL’ESITO DELLE VALUTAZIONE POTREBBE RENDERSI NECESSARIA L’ACQUISIZIONE DI UNO O PIU GARANTI (ES. PRESENZA DI CONTRATTI STAGIONALI), ULTERIORI GARANZIE IPOTECARIE OPPURE LA RIDUZIONE DELL’IMPORTO DI MUTUO DA CONCEDERE.</a:t>
            </a:r>
          </a:p>
          <a:p>
            <a:pPr marL="342900" indent="-342900">
              <a:buFontTx/>
              <a:buChar char="-"/>
            </a:pPr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6E0B26E-F35B-EDA2-5CF7-84E5C0BCA5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1496" y="5894179"/>
            <a:ext cx="3610504" cy="963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9323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E3E603-754A-ED34-1AD4-018BB53C26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6B1250-7239-CA39-D3FB-7A294EBAAA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3732" y="436880"/>
            <a:ext cx="9269085" cy="998832"/>
          </a:xfrm>
        </p:spPr>
        <p:txBody>
          <a:bodyPr>
            <a:normAutofit/>
          </a:bodyPr>
          <a:lstStyle/>
          <a:p>
            <a:r>
              <a:rPr lang="it-IT" dirty="0"/>
              <a:t>COSTI DA SOSTENERE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5EC9F04-A9EA-9184-E398-3A900AE2FB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0372" y="1091651"/>
            <a:ext cx="7797249" cy="5389360"/>
          </a:xfrm>
        </p:spPr>
        <p:txBody>
          <a:bodyPr>
            <a:normAutofit fontScale="85000" lnSpcReduction="20000"/>
          </a:bodyPr>
          <a:lstStyle/>
          <a:p>
            <a:endParaRPr lang="it-IT" dirty="0"/>
          </a:p>
          <a:p>
            <a:pPr marL="342900" indent="-342900">
              <a:buFontTx/>
              <a:buChar char="-"/>
            </a:pPr>
            <a:r>
              <a:rPr lang="it-IT" dirty="0"/>
              <a:t>SPESE DA PAGARE </a:t>
            </a:r>
            <a:r>
              <a:rPr lang="it-IT" b="1" dirty="0"/>
              <a:t>A FINAOSTA S.P.A.: </a:t>
            </a:r>
          </a:p>
          <a:p>
            <a:pPr marL="800100" lvl="1" indent="-342900">
              <a:buFontTx/>
              <a:buChar char="-"/>
            </a:pPr>
            <a:r>
              <a:rPr lang="it-IT" sz="2100" dirty="0">
                <a:solidFill>
                  <a:schemeClr val="bg2">
                    <a:lumMod val="75000"/>
                  </a:schemeClr>
                </a:solidFill>
              </a:rPr>
              <a:t>SPESE DI ISTRUTTORIA, COMPRENSIVE DEL COSTO DI PERIZIA.</a:t>
            </a:r>
          </a:p>
          <a:p>
            <a:pPr marL="342900" indent="-342900">
              <a:buFontTx/>
              <a:buChar char="-"/>
            </a:pPr>
            <a:r>
              <a:rPr lang="it-IT" dirty="0"/>
              <a:t>SPESE DA PAGARE </a:t>
            </a:r>
            <a:r>
              <a:rPr lang="it-IT" b="1" dirty="0"/>
              <a:t>A SOGGETTI TERZI</a:t>
            </a:r>
            <a:r>
              <a:rPr lang="it-IT" dirty="0"/>
              <a:t>:</a:t>
            </a:r>
          </a:p>
          <a:p>
            <a:pPr marL="800100" lvl="1" indent="-342900" algn="just">
              <a:buFontTx/>
              <a:buChar char="-"/>
            </a:pPr>
            <a:r>
              <a:rPr lang="it-IT" sz="2100" dirty="0">
                <a:solidFill>
                  <a:schemeClr val="bg2">
                    <a:lumMod val="75000"/>
                  </a:schemeClr>
                </a:solidFill>
              </a:rPr>
              <a:t>SPESE E ONORARI NOTARILI, PER LA STIPULA DEI CONTRATTI DI MUTUO (ATTO UNICO O CONTRATTO PRELIMINARE E CONTRATTO DEFINITIVO). IMPOSTA SOSTITUTIVA (IMPOSTE DI REGISTRO, DI BOLLO, IPOTECARIE E CATASTALI) UGUALE A ZERO, PERCHE’ TRATTASI DI FONDI REGIONALI;</a:t>
            </a:r>
          </a:p>
          <a:p>
            <a:pPr marL="800100" lvl="1" indent="-342900" algn="just">
              <a:buFontTx/>
              <a:buChar char="-"/>
            </a:pPr>
            <a:r>
              <a:rPr lang="it-IT" sz="2100" dirty="0">
                <a:solidFill>
                  <a:schemeClr val="bg2">
                    <a:lumMod val="75000"/>
                  </a:schemeClr>
                </a:solidFill>
              </a:rPr>
              <a:t>PREMIO UNICO RELATIVO ALLA POLIZZA DA STIPULARE PER TUTTA LA DURATA DEL MUTUO PER IL RISCHIO SCOPPIO/INCENDIO SULL’IMMOBILE IPOTECATO, VINCOLATA A FINAOSTA S.P.A.. </a:t>
            </a:r>
          </a:p>
          <a:p>
            <a:r>
              <a:rPr lang="it-IT" b="1" dirty="0"/>
              <a:t>SURROGA:</a:t>
            </a:r>
            <a:r>
              <a:rPr lang="it-IT" dirty="0"/>
              <a:t> LE SPESE DI ISTRUTTORIA E GLI ONERI NOTARILI SONO A CARICO DI FINAOSTA S.P.A..</a:t>
            </a:r>
          </a:p>
          <a:p>
            <a:r>
              <a:rPr lang="it-IT" b="1" dirty="0"/>
              <a:t>COMPRAVENDITA CONTESTUALE</a:t>
            </a:r>
            <a:r>
              <a:rPr lang="it-IT" dirty="0"/>
              <a:t>: L’IMPORTO DEL MUTUO SARA’ INIZIALMENTE DEPOSITATO SU APPOSITO C/C DEL NOTAIO IN ATTESA DELL’ISCRIZIONE IPOTECARIA.</a:t>
            </a:r>
          </a:p>
          <a:p>
            <a:pPr marL="342900" indent="-342900">
              <a:buFontTx/>
              <a:buChar char="-"/>
            </a:pPr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527B2FC-9FEF-6675-8CE7-24B340DC64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1496" y="5894179"/>
            <a:ext cx="3610504" cy="963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459293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C4DF6F-BA0E-4A36-8920-B13A2E461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MUTUI REGIONALI</a:t>
            </a:r>
            <a:br>
              <a:rPr lang="it-IT" dirty="0"/>
            </a:br>
            <a:r>
              <a:rPr lang="it-IT" dirty="0"/>
              <a:t>AGEVOLATI PER LA CASA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63BF893-2708-4C0F-B252-01D4E86302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9653588" cy="36152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CONTATTI E INFORMAZIONI</a:t>
            </a:r>
          </a:p>
          <a:p>
            <a:pPr marL="0" indent="0">
              <a:buNone/>
            </a:pPr>
            <a:r>
              <a:rPr lang="it-IT" dirty="0">
                <a:hlinkClick r:id="rId2"/>
              </a:rPr>
              <a:t>https://www.regione.vda.it/finanze/mutui_abitazione/default_i.aspx</a:t>
            </a:r>
            <a:endParaRPr lang="it-IT" dirty="0"/>
          </a:p>
          <a:p>
            <a:pPr marL="0" indent="0">
              <a:buNone/>
            </a:pPr>
            <a:r>
              <a:rPr lang="it-IT" dirty="0">
                <a:hlinkClick r:id="rId3"/>
              </a:rPr>
              <a:t>edilizia.residenziale@regione.vda.it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Tel. 0165/272741</a:t>
            </a:r>
          </a:p>
          <a:p>
            <a:pPr marL="0" indent="0">
              <a:buNone/>
            </a:pPr>
            <a:r>
              <a:rPr lang="it-IT" dirty="0"/>
              <a:t>Sportello Via Promis 2/a, Aosta, </a:t>
            </a:r>
            <a:r>
              <a:rPr lang="it-IT" dirty="0" err="1"/>
              <a:t>Lun</a:t>
            </a:r>
            <a:r>
              <a:rPr lang="it-IT" dirty="0"/>
              <a:t>-Mar-</a:t>
            </a:r>
            <a:r>
              <a:rPr lang="it-IT" dirty="0" err="1"/>
              <a:t>Gio</a:t>
            </a:r>
            <a:r>
              <a:rPr lang="it-IT" dirty="0"/>
              <a:t> dalle 9,00 alle 12,00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Presentazione domande via e-mail (esclusivamente per l’ACQUISTO)</a:t>
            </a:r>
          </a:p>
          <a:p>
            <a:pPr marL="0" indent="0">
              <a:buNone/>
            </a:pPr>
            <a:r>
              <a:rPr lang="it-IT" dirty="0">
                <a:hlinkClick r:id="rId4"/>
              </a:rPr>
              <a:t>istanzadimutuo@regione.vda.it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32179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4F7372-9E5F-4EC9-A2C4-AB1EF0D3BB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685800"/>
            <a:ext cx="8001000" cy="956734"/>
          </a:xfrm>
        </p:spPr>
        <p:txBody>
          <a:bodyPr>
            <a:normAutofit fontScale="90000"/>
          </a:bodyPr>
          <a:lstStyle/>
          <a:p>
            <a:r>
              <a:rPr lang="it-IT" dirty="0"/>
              <a:t>MUTUO PER LA PRIMA CASA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7DEC021-5770-4FCC-99AF-E9095E1F3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2616200"/>
            <a:ext cx="6400800" cy="3555999"/>
          </a:xfrm>
        </p:spPr>
        <p:txBody>
          <a:bodyPr>
            <a:normAutofit/>
          </a:bodyPr>
          <a:lstStyle/>
          <a:p>
            <a:r>
              <a:rPr lang="it-IT" dirty="0"/>
              <a:t>RIFERIMENTI NORMATIVI:</a:t>
            </a:r>
          </a:p>
          <a:p>
            <a:pPr marL="342900" indent="-342900">
              <a:buFontTx/>
              <a:buChar char="-"/>
            </a:pPr>
            <a:r>
              <a:rPr lang="it-IT" dirty="0"/>
              <a:t>LEGGE REGIONALE 3/2013 (DISPOSIZIONI IN METERIA DI POLITICHE ABITATIVE) TITOLO IV, CAPO II</a:t>
            </a:r>
          </a:p>
          <a:p>
            <a:pPr marL="342900" indent="-342900">
              <a:buFontTx/>
              <a:buChar char="-"/>
            </a:pPr>
            <a:r>
              <a:rPr lang="it-IT" dirty="0"/>
              <a:t>ALLEGATO A ALLA DGR 369/2026</a:t>
            </a:r>
          </a:p>
          <a:p>
            <a:endParaRPr lang="it-IT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BFE6F120-CC8E-44BE-A147-DE92D581FF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1496" y="5894179"/>
            <a:ext cx="3610504" cy="963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1741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4F7372-9E5F-4EC9-A2C4-AB1EF0D3BB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685800"/>
            <a:ext cx="8001000" cy="956734"/>
          </a:xfrm>
        </p:spPr>
        <p:txBody>
          <a:bodyPr>
            <a:normAutofit fontScale="90000"/>
          </a:bodyPr>
          <a:lstStyle/>
          <a:p>
            <a:r>
              <a:rPr lang="it-IT" dirty="0"/>
              <a:t>MUTUO PER LA PRIMA CASA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7DEC021-5770-4FCC-99AF-E9095E1F3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1807778"/>
            <a:ext cx="6400800" cy="4364421"/>
          </a:xfrm>
        </p:spPr>
        <p:txBody>
          <a:bodyPr>
            <a:normAutofit lnSpcReduction="10000"/>
          </a:bodyPr>
          <a:lstStyle/>
          <a:p>
            <a:r>
              <a:rPr lang="it-IT" dirty="0"/>
              <a:t>REQUISITI DI ACCESSO:</a:t>
            </a:r>
          </a:p>
          <a:p>
            <a:pPr marL="342900" indent="-342900">
              <a:buFontTx/>
              <a:buChar char="-"/>
            </a:pPr>
            <a:r>
              <a:rPr lang="it-IT" dirty="0"/>
              <a:t>RESIDENZA IN VALLE D’AOSTA</a:t>
            </a:r>
          </a:p>
          <a:p>
            <a:pPr marL="342900" indent="-342900">
              <a:buFontTx/>
              <a:buChar char="-"/>
            </a:pPr>
            <a:r>
              <a:rPr lang="it-IT" dirty="0"/>
              <a:t>ETÀ  COMPRESA TRA I 18 E I 70 ANNI</a:t>
            </a:r>
          </a:p>
          <a:p>
            <a:pPr marL="342900" indent="-342900">
              <a:buFontTx/>
              <a:buChar char="-"/>
            </a:pPr>
            <a:r>
              <a:rPr lang="it-IT" dirty="0"/>
              <a:t>ISEE INFERIORE A 60.000 EURO</a:t>
            </a:r>
          </a:p>
          <a:p>
            <a:pPr marL="342900" indent="-342900">
              <a:buFontTx/>
              <a:buChar char="-"/>
            </a:pPr>
            <a:r>
              <a:rPr lang="it-IT" dirty="0"/>
              <a:t>NON ESSERE PROPRIETARI, NUDI PROPRIETARI, USUFRUTTUARI O TITOLARI DI DIRITTO DI ABITAZIONE DI UNA O PIÙ ABITAZIONI OVUNQUE UBICATE</a:t>
            </a:r>
          </a:p>
          <a:p>
            <a:pPr marL="342900" indent="-342900">
              <a:buFontTx/>
              <a:buChar char="-"/>
            </a:pPr>
            <a:r>
              <a:rPr lang="it-IT" dirty="0"/>
              <a:t>NON AVER BENEFICIATO DI PIÙ DI UN MUTUO PRIMA CASA EROGATO DALLA REGIONE NEI PRECEDENTI VENTI ANNI</a:t>
            </a:r>
          </a:p>
          <a:p>
            <a:endParaRPr lang="it-IT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BFE6F120-CC8E-44BE-A147-DE92D581FF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1496" y="5894179"/>
            <a:ext cx="3610504" cy="963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8182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4F7372-9E5F-4EC9-A2C4-AB1EF0D3BB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685800"/>
            <a:ext cx="8001000" cy="956734"/>
          </a:xfrm>
        </p:spPr>
        <p:txBody>
          <a:bodyPr>
            <a:normAutofit fontScale="90000"/>
          </a:bodyPr>
          <a:lstStyle/>
          <a:p>
            <a:r>
              <a:rPr lang="it-IT" dirty="0"/>
              <a:t>MUTUO PER LA PRIMA CASA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7DEC021-5770-4FCC-99AF-E9095E1F3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1807778"/>
            <a:ext cx="6400800" cy="4364421"/>
          </a:xfrm>
        </p:spPr>
        <p:txBody>
          <a:bodyPr>
            <a:normAutofit lnSpcReduction="10000"/>
          </a:bodyPr>
          <a:lstStyle/>
          <a:p>
            <a:r>
              <a:rPr lang="it-IT" dirty="0"/>
              <a:t>TASSI DI INTERESSE:</a:t>
            </a:r>
          </a:p>
          <a:p>
            <a:pPr marL="342900" indent="-342900">
              <a:buFontTx/>
              <a:buChar char="-"/>
            </a:pPr>
            <a:r>
              <a:rPr lang="it-IT" dirty="0"/>
              <a:t>0,5 PER CENTO PER ISEE FINO A 20.000 SE NEL NULCLEO FAMILIARE SONO PRESENTI FIGLI MINORI</a:t>
            </a:r>
          </a:p>
          <a:p>
            <a:pPr marL="342900" indent="-342900">
              <a:buFontTx/>
              <a:buChar char="-"/>
            </a:pPr>
            <a:r>
              <a:rPr lang="it-IT" dirty="0"/>
              <a:t>0,5 PER CENTO PER ISEE FINO A 60.000 EURO SE TUTTI I COMPROPRIETARI HANNO ETÀ INFERIORE A 35 ANNI</a:t>
            </a:r>
          </a:p>
          <a:p>
            <a:pPr marL="342900" indent="-342900">
              <a:buFontTx/>
              <a:buChar char="-"/>
            </a:pPr>
            <a:r>
              <a:rPr lang="it-IT" dirty="0"/>
              <a:t>0,7 PER CENTO PER ISEE FINO A 20.000 EURO</a:t>
            </a:r>
          </a:p>
          <a:p>
            <a:pPr marL="342900" indent="-342900">
              <a:buFontTx/>
              <a:buChar char="-"/>
            </a:pPr>
            <a:r>
              <a:rPr lang="it-IT" dirty="0"/>
              <a:t>1 PER CENTO PER ISEE TRA I 20.000 EURO E I 40.000 EURO</a:t>
            </a:r>
          </a:p>
          <a:p>
            <a:pPr marL="342900" indent="-342900">
              <a:buFontTx/>
              <a:buChar char="-"/>
            </a:pPr>
            <a:r>
              <a:rPr lang="it-IT" dirty="0"/>
              <a:t>1,2 PER CENTO PER ISEE TRA I 40.000 EURO E I 60.000 EURO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3B8C8B9-1E0B-4EAB-8016-DAE9DE1717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1496" y="5894179"/>
            <a:ext cx="3610504" cy="963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7532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4F7372-9E5F-4EC9-A2C4-AB1EF0D3BB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685800"/>
            <a:ext cx="8001000" cy="956734"/>
          </a:xfrm>
        </p:spPr>
        <p:txBody>
          <a:bodyPr>
            <a:normAutofit/>
          </a:bodyPr>
          <a:lstStyle/>
          <a:p>
            <a:r>
              <a:rPr lang="it-IT" dirty="0"/>
              <a:t>MUTO PER LA PRIMA CASA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7DEC021-5770-4FCC-99AF-E9095E1F3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1891862"/>
            <a:ext cx="6400800" cy="4280338"/>
          </a:xfrm>
        </p:spPr>
        <p:txBody>
          <a:bodyPr>
            <a:normAutofit lnSpcReduction="10000"/>
          </a:bodyPr>
          <a:lstStyle/>
          <a:p>
            <a:r>
              <a:rPr lang="it-IT" dirty="0"/>
              <a:t>STIPULA E AMMORTAMENTO:</a:t>
            </a:r>
          </a:p>
          <a:p>
            <a:pPr marL="342900" indent="-342900">
              <a:buFontTx/>
              <a:buChar char="-"/>
            </a:pPr>
            <a:r>
              <a:rPr lang="it-IT" dirty="0"/>
              <a:t>PUÒ ESSERE RICHIESTA L’ULTERIORE SOMMA FORFETTARIA  DI 4.000 EURO PER LA COPERTURA DELLE SPESE NOTARILI, DI ASSICURAZIONE, DI PERIZIA E DI ISTRUTTORIA (ESCUSI I CASI DI SURROGA)</a:t>
            </a:r>
          </a:p>
          <a:p>
            <a:pPr marL="342900" indent="-342900">
              <a:buFontTx/>
              <a:buChar char="-"/>
            </a:pPr>
            <a:r>
              <a:rPr lang="it-IT" dirty="0"/>
              <a:t>I MUTUI SONO AMMORTIZZABILI IN UN MASSIMO DI 30 ANNI, MEDIANTE RATE MENSILI POSTICIPATE </a:t>
            </a:r>
          </a:p>
          <a:p>
            <a:pPr marL="342900" indent="-342900">
              <a:buFontTx/>
              <a:buChar char="-"/>
            </a:pPr>
            <a:r>
              <a:rPr lang="it-IT" dirty="0"/>
              <a:t>I MUTUI SONO GARANTITI DA IPOTECA DI PRIMO GRADO ISCRITTA SULL’IMMOBILE E, OVE INSUFFICIENTE, DA ULTERIORI GARANZIE INTEGRATIVE PERSONALI E/O REALI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7265E1F-3EB3-4242-BC52-2275520C72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1496" y="5894179"/>
            <a:ext cx="3610504" cy="963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5384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4F7372-9E5F-4EC9-A2C4-AB1EF0D3BB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685800"/>
            <a:ext cx="8001000" cy="956734"/>
          </a:xfrm>
        </p:spPr>
        <p:txBody>
          <a:bodyPr>
            <a:normAutofit fontScale="90000"/>
          </a:bodyPr>
          <a:lstStyle/>
          <a:p>
            <a:r>
              <a:rPr lang="it-IT" dirty="0"/>
              <a:t>MUTUO PER LA PRIMA CASA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7DEC021-5770-4FCC-99AF-E9095E1F3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1807778"/>
            <a:ext cx="6400800" cy="4364421"/>
          </a:xfrm>
        </p:spPr>
        <p:txBody>
          <a:bodyPr>
            <a:normAutofit/>
          </a:bodyPr>
          <a:lstStyle/>
          <a:p>
            <a:r>
              <a:rPr lang="it-IT" dirty="0"/>
              <a:t>VINCOLI:</a:t>
            </a:r>
          </a:p>
          <a:p>
            <a:pPr marL="342900" indent="-342900">
              <a:buFontTx/>
              <a:buChar char="-"/>
            </a:pPr>
            <a:r>
              <a:rPr lang="it-IT" dirty="0"/>
              <a:t>RESIDENZA NELL’ABITAZIONE FINANZIATA PER TUTTA LA DURATA DEL PIANO DI AMMORTAMENTO</a:t>
            </a:r>
          </a:p>
          <a:p>
            <a:pPr marL="342900" indent="-342900">
              <a:buFontTx/>
              <a:buChar char="-"/>
            </a:pPr>
            <a:r>
              <a:rPr lang="it-IT" dirty="0"/>
              <a:t>DIVIETO DI LOCAZIONE ANCHE AD USO TURISTICO</a:t>
            </a:r>
          </a:p>
          <a:p>
            <a:pPr marL="342900" indent="-342900">
              <a:buFontTx/>
              <a:buChar char="-"/>
            </a:pPr>
            <a:r>
              <a:rPr lang="it-IT" dirty="0"/>
              <a:t>DIVIETO DI ALIENAZIONE</a:t>
            </a:r>
          </a:p>
          <a:p>
            <a:endParaRPr lang="it-IT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500E53A-08B1-47C0-9FD3-368DE6AF82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1496" y="5894179"/>
            <a:ext cx="3610504" cy="963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23547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4F7372-9E5F-4EC9-A2C4-AB1EF0D3BB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685800"/>
            <a:ext cx="8001000" cy="956734"/>
          </a:xfrm>
        </p:spPr>
        <p:txBody>
          <a:bodyPr>
            <a:normAutofit/>
          </a:bodyPr>
          <a:lstStyle/>
          <a:p>
            <a:r>
              <a:rPr lang="it-IT" dirty="0"/>
              <a:t>PRIMA CASA - ACQUISTO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7DEC021-5770-4FCC-99AF-E9095E1F3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2722180"/>
            <a:ext cx="6400800" cy="3450020"/>
          </a:xfrm>
        </p:spPr>
        <p:txBody>
          <a:bodyPr>
            <a:normAutofit/>
          </a:bodyPr>
          <a:lstStyle/>
          <a:p>
            <a:r>
              <a:rPr lang="it-IT" dirty="0"/>
              <a:t>SONO AMMISSIBILI A FINANZIAMENTO GLI INTERVENTI DIRETTI ALL’ACQUISTO (ALLOGGIO E PERTINENZE) OPPURE DI QUOTE DI COMPROPRIETÀ FINALIZZATE AD ACQUISIRE L’INTERA PROPRIETÀ DI UN’ABITAZIONE, CENSITA AL CATASTO FABBRICATI E CON LE PLANIMETRIE CATASTALI CONFORMI ALLO STATO DI FATTO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AF27185-9A45-402F-95E0-8C548842B3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1496" y="5894179"/>
            <a:ext cx="3610504" cy="963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1906866"/>
      </p:ext>
    </p:extLst>
  </p:cSld>
  <p:clrMapOvr>
    <a:masterClrMapping/>
  </p:clrMapOvr>
</p:sld>
</file>

<file path=ppt/theme/theme1.xml><?xml version="1.0" encoding="utf-8"?>
<a:theme xmlns:a="http://schemas.openxmlformats.org/drawingml/2006/main" name="Sezion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2112</TotalTime>
  <Words>1704</Words>
  <Application>Microsoft Office PowerPoint</Application>
  <PresentationFormat>Widescreen</PresentationFormat>
  <Paragraphs>167</Paragraphs>
  <Slides>32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32</vt:i4>
      </vt:variant>
    </vt:vector>
  </HeadingPairs>
  <TitlesOfParts>
    <vt:vector size="35" baseType="lpstr">
      <vt:lpstr>Century Gothic</vt:lpstr>
      <vt:lpstr>Wingdings 3</vt:lpstr>
      <vt:lpstr>Sezione</vt:lpstr>
      <vt:lpstr>MUTUI REGIONALI AGEVOLATI PER LA CASA</vt:lpstr>
      <vt:lpstr>MUTUI REGIONALI AGEVOLATI PER LA CASA</vt:lpstr>
      <vt:lpstr>TIPOLOGIE DI MUTUO:</vt:lpstr>
      <vt:lpstr>MUTUO PER LA PRIMA CASA</vt:lpstr>
      <vt:lpstr>MUTUO PER LA PRIMA CASA</vt:lpstr>
      <vt:lpstr>MUTUO PER LA PRIMA CASA</vt:lpstr>
      <vt:lpstr>MUTO PER LA PRIMA CASA</vt:lpstr>
      <vt:lpstr>MUTUO PER LA PRIMA CASA</vt:lpstr>
      <vt:lpstr>PRIMA CASA - ACQUISTO</vt:lpstr>
      <vt:lpstr>PRIMA CASA - ACQUISTO</vt:lpstr>
      <vt:lpstr>PRIMA CASA - ACQUISTO</vt:lpstr>
      <vt:lpstr>PRIMA CASA - ACQUISTO</vt:lpstr>
      <vt:lpstr>PRIMA CASA – NUOVA COSTRUZIONE</vt:lpstr>
      <vt:lpstr>PRIMA CASA – RECUPERO</vt:lpstr>
      <vt:lpstr>PRIMA CASA – NUOVA COSTRUZIONE E RECUPERO</vt:lpstr>
      <vt:lpstr>PRIMA CASA – NUOVA COSTRUZIONE E RECUPERO</vt:lpstr>
      <vt:lpstr>PRIMA CASA – NUOVA COSTRUZIONE E RECUPERO</vt:lpstr>
      <vt:lpstr>Recupero dei fabbricati situati nei centri storici</vt:lpstr>
      <vt:lpstr>Recupero dei fabbricati situati nei centri storici</vt:lpstr>
      <vt:lpstr>Recupero dei fabbricati situati nei centri storici</vt:lpstr>
      <vt:lpstr>Recupero dei fabbricati situati nei centri storici</vt:lpstr>
      <vt:lpstr>Recupero dei fabbricati situati nei centri storici</vt:lpstr>
      <vt:lpstr>Recupero dei fabbricati situati nei centri storici</vt:lpstr>
      <vt:lpstr>Recupero delle seconde case</vt:lpstr>
      <vt:lpstr>Recupero DELLE SECONDE CASE</vt:lpstr>
      <vt:lpstr>Recupero DELLE SECONDE CASE</vt:lpstr>
      <vt:lpstr>RECUPERO DELLE SECONDE CASE</vt:lpstr>
      <vt:lpstr>Recupero deLLE SECONDE CASE</vt:lpstr>
      <vt:lpstr>Recupero deLLE SECONDE CASE</vt:lpstr>
      <vt:lpstr>ISTRUTTORIA DI FINAOSTA S.P.A.</vt:lpstr>
      <vt:lpstr>COSTI DA SOSTENERE</vt:lpstr>
      <vt:lpstr>MUTUI REGIONALI AGEVOLATI PER LA CASA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MUTUI REGIONALI AGEVOLATI PER LA CASA</dc:title>
  <dc:creator>Addiego Monica</dc:creator>
  <cp:lastModifiedBy>Addiego Monica</cp:lastModifiedBy>
  <cp:revision>30</cp:revision>
  <dcterms:created xsi:type="dcterms:W3CDTF">2026-04-30T09:58:48Z</dcterms:created>
  <dcterms:modified xsi:type="dcterms:W3CDTF">2026-05-12T10:40:24Z</dcterms:modified>
</cp:coreProperties>
</file>