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257" r:id="rId4"/>
    <p:sldId id="258" r:id="rId5"/>
    <p:sldId id="259" r:id="rId6"/>
    <p:sldId id="275" r:id="rId7"/>
    <p:sldId id="276" r:id="rId8"/>
    <p:sldId id="277" r:id="rId9"/>
    <p:sldId id="316" r:id="rId10"/>
    <p:sldId id="260" r:id="rId11"/>
    <p:sldId id="273" r:id="rId12"/>
    <p:sldId id="261" r:id="rId13"/>
    <p:sldId id="317" r:id="rId14"/>
    <p:sldId id="321" r:id="rId15"/>
    <p:sldId id="315" r:id="rId16"/>
    <p:sldId id="319" r:id="rId17"/>
    <p:sldId id="262" r:id="rId18"/>
    <p:sldId id="263" r:id="rId19"/>
    <p:sldId id="267" r:id="rId20"/>
    <p:sldId id="265" r:id="rId21"/>
    <p:sldId id="318" r:id="rId22"/>
    <p:sldId id="268" r:id="rId23"/>
    <p:sldId id="320" r:id="rId24"/>
    <p:sldId id="269" r:id="rId25"/>
    <p:sldId id="270" r:id="rId26"/>
    <p:sldId id="271" r:id="rId27"/>
    <p:sldId id="274" r:id="rId28"/>
    <p:sldId id="323" r:id="rId29"/>
    <p:sldId id="278" r:id="rId30"/>
    <p:sldId id="325" r:id="rId31"/>
    <p:sldId id="327" r:id="rId32"/>
    <p:sldId id="326" r:id="rId33"/>
    <p:sldId id="328" r:id="rId34"/>
    <p:sldId id="329" r:id="rId35"/>
    <p:sldId id="313" r:id="rId36"/>
    <p:sldId id="324" r:id="rId37"/>
    <p:sldId id="322" r:id="rId38"/>
    <p:sldId id="279" r:id="rId39"/>
    <p:sldId id="281" r:id="rId40"/>
    <p:sldId id="282" r:id="rId41"/>
    <p:sldId id="283" r:id="rId42"/>
    <p:sldId id="284" r:id="rId43"/>
    <p:sldId id="286" r:id="rId44"/>
    <p:sldId id="330" r:id="rId45"/>
    <p:sldId id="287" r:id="rId46"/>
    <p:sldId id="289" r:id="rId47"/>
    <p:sldId id="292" r:id="rId48"/>
    <p:sldId id="291" r:id="rId49"/>
    <p:sldId id="290" r:id="rId50"/>
    <p:sldId id="293" r:id="rId51"/>
    <p:sldId id="295" r:id="rId52"/>
    <p:sldId id="296" r:id="rId53"/>
    <p:sldId id="297" r:id="rId54"/>
    <p:sldId id="299" r:id="rId55"/>
    <p:sldId id="298" r:id="rId56"/>
    <p:sldId id="331" r:id="rId57"/>
    <p:sldId id="303" r:id="rId58"/>
    <p:sldId id="300" r:id="rId59"/>
    <p:sldId id="301" r:id="rId60"/>
    <p:sldId id="304" r:id="rId61"/>
    <p:sldId id="332" r:id="rId62"/>
    <p:sldId id="305" r:id="rId63"/>
    <p:sldId id="306" r:id="rId64"/>
    <p:sldId id="307" r:id="rId65"/>
    <p:sldId id="308" r:id="rId66"/>
    <p:sldId id="309" r:id="rId67"/>
    <p:sldId id="333" r:id="rId6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olin Chiara" initials="BC" lastIdx="1" clrIdx="0">
    <p:extLst>
      <p:ext uri="{19B8F6BF-5375-455C-9EA6-DF929625EA0E}">
        <p15:presenceInfo xmlns:p15="http://schemas.microsoft.com/office/powerpoint/2012/main" userId="S-1-5-21-3764433048-2631159922-765561324-5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EDBC0A8-E20C-4B05-B376-59AE75EB9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7877"/>
          <a:stretch/>
        </p:blipFill>
        <p:spPr>
          <a:xfrm>
            <a:off x="70902" y="6147304"/>
            <a:ext cx="4660490" cy="672945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AC8256C-EA30-4DFE-B9F6-B650E7B1094A}"/>
              </a:ext>
            </a:extLst>
          </p:cNvPr>
          <p:cNvCxnSpPr>
            <a:cxnSpLocks/>
          </p:cNvCxnSpPr>
          <p:nvPr userDrawn="1"/>
        </p:nvCxnSpPr>
        <p:spPr>
          <a:xfrm>
            <a:off x="4838759" y="6328041"/>
            <a:ext cx="0" cy="290726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DE253D08-C22B-471B-8822-8ABF9EE4E2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3" y="6328041"/>
            <a:ext cx="364823" cy="319385"/>
          </a:xfrm>
          <a:prstGeom prst="rect">
            <a:avLst/>
          </a:prstGeom>
        </p:spPr>
      </p:pic>
      <p:cxnSp>
        <p:nvCxnSpPr>
          <p:cNvPr id="10" name="Google Shape;106;p2">
            <a:extLst>
              <a:ext uri="{FF2B5EF4-FFF2-40B4-BE49-F238E27FC236}">
                <a16:creationId xmlns:a16="http://schemas.microsoft.com/office/drawing/2014/main" id="{3E9CB841-753E-431C-B0C5-1D275D0EAA4B}"/>
              </a:ext>
            </a:extLst>
          </p:cNvPr>
          <p:cNvCxnSpPr>
            <a:cxnSpLocks/>
          </p:cNvCxnSpPr>
          <p:nvPr userDrawn="1"/>
        </p:nvCxnSpPr>
        <p:spPr>
          <a:xfrm>
            <a:off x="0" y="610632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1F08E01-2C08-41F6-9CBF-CF0AE22BEA5A}"/>
              </a:ext>
            </a:extLst>
          </p:cNvPr>
          <p:cNvCxnSpPr>
            <a:cxnSpLocks/>
          </p:cNvCxnSpPr>
          <p:nvPr userDrawn="1"/>
        </p:nvCxnSpPr>
        <p:spPr>
          <a:xfrm>
            <a:off x="6075679" y="6322725"/>
            <a:ext cx="0" cy="290726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1583F0-8927-4956-8091-A18521BC2E45}"/>
              </a:ext>
            </a:extLst>
          </p:cNvPr>
          <p:cNvSpPr txBox="1"/>
          <p:nvPr userDrawn="1"/>
        </p:nvSpPr>
        <p:spPr>
          <a:xfrm>
            <a:off x="6116322" y="6389030"/>
            <a:ext cx="607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b="1" i="0" u="none" strike="noStrike" baseline="0" dirty="0">
                <a:latin typeface="Calibri" panose="020F0502020204030204" pitchFamily="34" charset="0"/>
              </a:rPr>
              <a:t>Avviso per l’efficientamento energetico del patrimonio edilizio pubblico dei Comuni </a:t>
            </a:r>
          </a:p>
          <a:p>
            <a:pPr algn="ctr"/>
            <a:r>
              <a:rPr lang="it-IT" sz="900" b="1" i="0" u="none" strike="noStrike" baseline="0" dirty="0">
                <a:latin typeface="Calibri" panose="020F0502020204030204" pitchFamily="34" charset="0"/>
              </a:rPr>
              <a:t>e delle </a:t>
            </a:r>
            <a:r>
              <a:rPr lang="it-IT" sz="900" b="1" i="0" u="none" strike="noStrike" baseline="0" dirty="0" err="1">
                <a:latin typeface="Calibri" panose="020F0502020204030204" pitchFamily="34" charset="0"/>
              </a:rPr>
              <a:t>Unités</a:t>
            </a:r>
            <a:r>
              <a:rPr lang="it-IT" sz="9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it-IT" sz="900" b="1" i="0" u="none" strike="noStrike" baseline="0" dirty="0" err="1">
                <a:latin typeface="Calibri" panose="020F0502020204030204" pitchFamily="34" charset="0"/>
              </a:rPr>
              <a:t>des</a:t>
            </a:r>
            <a:r>
              <a:rPr lang="it-IT" sz="9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it-IT" sz="900" b="1" i="0" u="none" strike="noStrike" baseline="0" dirty="0" err="1">
                <a:latin typeface="Calibri" panose="020F0502020204030204" pitchFamily="34" charset="0"/>
              </a:rPr>
              <a:t>Communes</a:t>
            </a:r>
            <a:r>
              <a:rPr lang="it-IT" sz="9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it-IT" sz="900" b="1" i="0" u="none" strike="noStrike" baseline="0" dirty="0" err="1">
                <a:latin typeface="Calibri" panose="020F0502020204030204" pitchFamily="34" charset="0"/>
              </a:rPr>
              <a:t>valdôtaines</a:t>
            </a:r>
            <a:r>
              <a:rPr lang="it-IT" sz="900" b="1" i="0" u="none" strike="noStrike" baseline="0" dirty="0">
                <a:latin typeface="Calibri" panose="020F0502020204030204" pitchFamily="34" charset="0"/>
              </a:rPr>
              <a:t> (scuole, municipi e altri edifici)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0FC890F-03DD-4F66-B2D7-1B7FEAFCAC3B}"/>
              </a:ext>
            </a:extLst>
          </p:cNvPr>
          <p:cNvSpPr txBox="1"/>
          <p:nvPr userDrawn="1"/>
        </p:nvSpPr>
        <p:spPr>
          <a:xfrm>
            <a:off x="6269849" y="6214881"/>
            <a:ext cx="58512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8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it-IT" sz="9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REGIONE AUTONOMA VALLE D’AOSTA - PROGRAMMA REGIONALE VALLE D’AOSTA FESR 2021-2027 </a:t>
            </a:r>
            <a:endParaRPr lang="it-IT" sz="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1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62A70-BD44-4789-B457-6B1AAB74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A0553F-8D5B-45D8-BAC3-C4C3DA68B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23B45-9456-4706-9DCC-33A5C96F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C4D-3C29-4392-9E2E-AF699B29F6C1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6CB319-DB2C-4F04-8B98-EBFE5C5F3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7862C2-66BA-40DF-8D54-8B949B63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E3B-6A61-4AD1-85A9-E6D084732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05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2A7210-8E8B-4656-9FA6-921928B56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2DECF1-2380-4E2A-A48E-BB4B8FBF6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908C97-0F7E-4CB3-A7CA-D6C656E8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C4D-3C29-4392-9E2E-AF699B29F6C1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A34D2E-0C9E-41EA-9DE4-258D3A04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7F2200-C92C-4639-8CD5-B8965D3F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E3B-6A61-4AD1-85A9-E6D084732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2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53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D6DA32-9109-4DEC-91AF-DABF0A12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2FFBF4-C791-4502-91B6-92CDF7A6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7CCE-4A2C-41AD-AFA8-C4BCC4B4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C4D-3C29-4392-9E2E-AF699B29F6C1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8E8CFD-B86A-4056-9D84-343DE8E7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C1490-811D-447B-9734-DE845E3C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E3B-6A61-4AD1-85A9-E6D084732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03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433FF-B8E5-4138-82FD-C54CD3D2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C61BDD-1740-41F7-93F0-07CC96028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2E1438-FFA9-42D5-AC53-F184856F4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44B11A-BE5A-4ECB-9AF9-C6FB146C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C4D-3C29-4392-9E2E-AF699B29F6C1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0D4D46-0D87-411F-8F1F-F7E46C2D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CDDC3D-5A5C-46B6-84C1-E7538249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E3B-6A61-4AD1-85A9-E6D084732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95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0DB71-74FA-44F6-9EF6-A2FFFD1F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06427D-C3B9-42C7-BD3F-366F6CDF9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5B62B1-77E2-467F-8776-689C62F98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F89360-F30F-4895-A6B7-166EE76DF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022408-9830-4A6A-9DED-4B73C686C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5F26C3-6533-40B4-B462-491992E3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C4D-3C29-4392-9E2E-AF699B29F6C1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F838A3-E2E8-4A54-9C86-AA7FB3B2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429B76-D7BE-4FF7-A1DD-A82C3F0E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E3B-6A61-4AD1-85A9-E6D084732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32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9C27D-D813-4B6B-9349-D88C43DA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370D56-0230-4D0F-A9CC-3DE9FE71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C4D-3C29-4392-9E2E-AF699B29F6C1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4B9D55-6EC0-4BFD-8A20-B419DF3F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6015A7-4E0D-41CB-B578-F2CC1B99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E3B-6A61-4AD1-85A9-E6D084732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24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403D002-024F-4D81-86DB-347290A3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C4D-3C29-4392-9E2E-AF699B29F6C1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9E2CA3-03AF-4CE1-8039-0ACDE285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C28AEC-644D-4652-AF24-6B210CF7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E3B-6A61-4AD1-85A9-E6D084732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8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69C28-D8E3-4F26-A2F5-C3DD4018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A94456-92A0-4AF5-A931-1605EBFEC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205469-DF3F-4EC1-9D38-5605813E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5B80C3-896E-48EE-8283-8080A2CD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C4D-3C29-4392-9E2E-AF699B29F6C1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E042C3-75CA-4746-9302-3DBDC2B7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8F03C6-DEE0-4E7B-9989-C42CD0BC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E3B-6A61-4AD1-85A9-E6D084732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72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E1CCC2-A860-4F76-81EA-F9EA01C2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AB5C67A-C53B-4017-8B38-D95B6C753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C25B3F-9E8F-465B-9E54-BC80F900A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32D075-7EFE-4B1E-B02F-F6C4B40E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C4D-3C29-4392-9E2E-AF699B29F6C1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7B2FDD-F1DF-4C11-ABF7-3F1E4A4B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B060A6-A0EB-494A-8083-B8A812C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E3B-6A61-4AD1-85A9-E6D084732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77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128A146-4C3D-4658-8E66-8F345911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4DEAD6-FE67-4FAD-B3B4-1A68F196B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832EB0-34B2-4110-B779-C15FD89B0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4C4D-3C29-4392-9E2E-AF699B29F6C1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54F58B-ADA0-4E84-B22D-5CEF1C781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BBF539-F14C-47BD-A4D1-179544824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3E3B-6A61-4AD1-85A9-E6D084732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21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www.regione.vda.it/energia/PR_FESR_2021-2027/avviso_enti_locali_i.aspx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0.svg"/><Relationship Id="rId10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svg"/><Relationship Id="rId7" Type="http://schemas.openxmlformats.org/officeDocument/2006/relationships/image" Target="../media/image23.jpeg"/><Relationship Id="rId12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8.png"/><Relationship Id="rId5" Type="http://schemas.openxmlformats.org/officeDocument/2006/relationships/image" Target="../media/image21.svg"/><Relationship Id="rId10" Type="http://schemas.openxmlformats.org/officeDocument/2006/relationships/image" Target="../media/image27.sv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e.vda.it/europa/SISPREG2014/default_i.aspx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Relationship Id="rId9" Type="http://schemas.openxmlformats.org/officeDocument/2006/relationships/image" Target="../media/image91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sv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7" Type="http://schemas.openxmlformats.org/officeDocument/2006/relationships/image" Target="../media/image21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7" Type="http://schemas.openxmlformats.org/officeDocument/2006/relationships/image" Target="../media/image21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sv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regione.vda.it/europa/fondi-e-programmi/fondo-europeo-di-sviluppo-regionale/fesr-2021-27/gestione-e-controllo-fesr-2021-27" TargetMode="Externa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6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7.svg"/><Relationship Id="rId7" Type="http://schemas.openxmlformats.org/officeDocument/2006/relationships/image" Target="../media/image2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00.sv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svg"/><Relationship Id="rId7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3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208C641-F5EA-4B88-AFBD-F197C335C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4120" r="84313" b="7877"/>
          <a:stretch/>
        </p:blipFill>
        <p:spPr>
          <a:xfrm>
            <a:off x="211496" y="0"/>
            <a:ext cx="1128197" cy="1179129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A3612B3-A8DF-4AFA-92E1-34934A90D163}"/>
              </a:ext>
            </a:extLst>
          </p:cNvPr>
          <p:cNvCxnSpPr>
            <a:cxnSpLocks/>
          </p:cNvCxnSpPr>
          <p:nvPr/>
        </p:nvCxnSpPr>
        <p:spPr>
          <a:xfrm>
            <a:off x="8696716" y="369913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C9912FE5-7112-411A-B84B-40D38D7DA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2" y="191830"/>
            <a:ext cx="846897" cy="74141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3D449A3-46AA-459B-99A4-5A056513E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294" y="1339329"/>
            <a:ext cx="5313081" cy="749464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C091E60-7EB4-45D8-A535-6FCD46F95817}"/>
              </a:ext>
            </a:extLst>
          </p:cNvPr>
          <p:cNvSpPr txBox="1"/>
          <p:nvPr/>
        </p:nvSpPr>
        <p:spPr>
          <a:xfrm>
            <a:off x="1874160" y="2117667"/>
            <a:ext cx="9184638" cy="17161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AVVISO PER L’EFFICIENTAMENTO ENERGETICO </a:t>
            </a:r>
          </a:p>
          <a:p>
            <a:pPr algn="ctr">
              <a:lnSpc>
                <a:spcPct val="150000"/>
              </a:lnSpc>
            </a:pPr>
            <a:r>
              <a:rPr lang="it-IT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DEL PATRIMONIO EDILIZIO PUBBLICO DEGLI ENTI LOCALI</a:t>
            </a:r>
          </a:p>
          <a:p>
            <a:pPr algn="ctr">
              <a:lnSpc>
                <a:spcPct val="150000"/>
              </a:lnSpc>
            </a:pPr>
            <a:r>
              <a:rPr lang="it-IT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d.G.r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. 758/2024</a:t>
            </a:r>
            <a:endParaRPr lang="it-IT" sz="16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B6AA393-79CF-4513-B6F7-B5C8C1A813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3" b="98065" l="4706" r="99216">
                        <a14:foregroundMark x1="42353" y1="25484" x2="42353" y2="25484"/>
                        <a14:foregroundMark x1="10588" y1="49355" x2="10588" y2="49355"/>
                        <a14:foregroundMark x1="35294" y1="40968" x2="35294" y2="40968"/>
                        <a14:foregroundMark x1="40784" y1="47742" x2="40784" y2="47742"/>
                        <a14:foregroundMark x1="47059" y1="55161" x2="47059" y2="55161"/>
                        <a14:foregroundMark x1="50980" y1="60000" x2="50980" y2="60000"/>
                        <a14:foregroundMark x1="5490" y1="42581" x2="5490" y2="42581"/>
                        <a14:foregroundMark x1="91765" y1="20000" x2="91765" y2="20000"/>
                        <a14:foregroundMark x1="88235" y1="9032" x2="88235" y2="9032"/>
                        <a14:foregroundMark x1="73333" y1="2258" x2="73333" y2="2258"/>
                        <a14:foregroundMark x1="92549" y1="13548" x2="92549" y2="13548"/>
                        <a14:foregroundMark x1="99216" y1="23226" x2="99216" y2="23226"/>
                        <a14:foregroundMark x1="80000" y1="13548" x2="80000" y2="13548"/>
                        <a14:foregroundMark x1="67843" y1="13548" x2="67843" y2="13548"/>
                        <a14:foregroundMark x1="85490" y1="17097" x2="85490" y2="17097"/>
                        <a14:foregroundMark x1="62353" y1="74839" x2="62353" y2="74839"/>
                        <a14:foregroundMark x1="36078" y1="92903" x2="36078" y2="92903"/>
                        <a14:foregroundMark x1="39608" y1="98065" x2="39608" y2="98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5" y="2258043"/>
            <a:ext cx="1128196" cy="1371533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F0DB368-2DC6-4D6C-8D59-05AF0A305001}"/>
              </a:ext>
            </a:extLst>
          </p:cNvPr>
          <p:cNvCxnSpPr/>
          <p:nvPr/>
        </p:nvCxnSpPr>
        <p:spPr>
          <a:xfrm>
            <a:off x="999943" y="3887588"/>
            <a:ext cx="10375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FC712A9-9861-4AE8-BAAF-3276186B66CC}"/>
              </a:ext>
            </a:extLst>
          </p:cNvPr>
          <p:cNvCxnSpPr>
            <a:cxnSpLocks/>
          </p:cNvCxnSpPr>
          <p:nvPr/>
        </p:nvCxnSpPr>
        <p:spPr>
          <a:xfrm flipV="1">
            <a:off x="11375727" y="2170161"/>
            <a:ext cx="0" cy="1717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619212F-5CC5-4450-B075-BFEAF66FB87B}"/>
              </a:ext>
            </a:extLst>
          </p:cNvPr>
          <p:cNvCxnSpPr/>
          <p:nvPr/>
        </p:nvCxnSpPr>
        <p:spPr>
          <a:xfrm flipH="1">
            <a:off x="999943" y="2170161"/>
            <a:ext cx="10375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A6D557D-0C52-4906-88B8-4D9BBD42E8B0}"/>
              </a:ext>
            </a:extLst>
          </p:cNvPr>
          <p:cNvSpPr txBox="1"/>
          <p:nvPr/>
        </p:nvSpPr>
        <p:spPr>
          <a:xfrm>
            <a:off x="652113" y="3968956"/>
            <a:ext cx="10887774" cy="2469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algn="ctr">
              <a:lnSpc>
                <a:spcPct val="115000"/>
              </a:lnSpc>
              <a:spcAft>
                <a:spcPts val="600"/>
              </a:spcAft>
            </a:pPr>
            <a:r>
              <a:rPr lang="it-IT" sz="1200" b="1" i="1" dirty="0">
                <a:cs typeface="Times New Roman" panose="02020603050405020304" pitchFamily="18" charset="0"/>
              </a:rPr>
              <a:t>             </a:t>
            </a:r>
            <a:r>
              <a:rPr lang="it-IT" sz="1400" b="1" i="1" dirty="0">
                <a:cs typeface="Times New Roman" panose="02020603050405020304" pitchFamily="18" charset="0"/>
              </a:rPr>
              <a:t>CELVA - 18 LUGLIO 2024</a:t>
            </a:r>
          </a:p>
          <a:p>
            <a:pPr marL="498475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Avviso per l’efficientamento energetico degli enti locali: finalità e aspetti generali </a:t>
            </a:r>
          </a:p>
          <a:p>
            <a:pPr marL="269875" algn="just">
              <a:lnSpc>
                <a:spcPct val="115000"/>
              </a:lnSpc>
            </a:pPr>
            <a:r>
              <a:rPr lang="it-IT" sz="12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     </a:t>
            </a: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Tamara Cappellari </a:t>
            </a:r>
            <a:r>
              <a:rPr lang="it-IT" sz="1200" i="1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1100" i="1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Dipartimento sviluppo economico ed energia</a:t>
            </a:r>
            <a:endParaRPr lang="it-IT" sz="11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Avviso per l’efficientamento energetico degli enti locali: interventi ammissibili, procedura e criteri di valutazione</a:t>
            </a:r>
          </a:p>
          <a:p>
            <a:pPr marL="269875" algn="just">
              <a:lnSpc>
                <a:spcPct val="115000"/>
              </a:lnSpc>
              <a:spcAft>
                <a:spcPts val="600"/>
              </a:spcAft>
            </a:pPr>
            <a:r>
              <a:rPr lang="it-IT" sz="1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Genny Brunet </a:t>
            </a:r>
            <a:r>
              <a:rPr lang="it-IT" sz="11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– COA energia di </a:t>
            </a:r>
            <a:r>
              <a:rPr lang="it-IT" sz="1100" i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Finaosta</a:t>
            </a:r>
            <a:r>
              <a:rPr lang="it-IT" sz="11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S.p.A.</a:t>
            </a:r>
          </a:p>
          <a:p>
            <a:pPr marL="498475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Cofinanziamento degli investimenti e servizio di assistenza per la Pubblica Amministrazione</a:t>
            </a:r>
          </a:p>
          <a:p>
            <a:pPr marL="269875" algn="just">
              <a:lnSpc>
                <a:spcPct val="115000"/>
              </a:lnSpc>
            </a:pPr>
            <a:r>
              <a:rPr lang="it-IT" sz="12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</a:t>
            </a:r>
            <a:r>
              <a:rPr lang="it-IT" sz="1200" b="1" i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Annafederica</a:t>
            </a: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Stabile </a:t>
            </a:r>
            <a:r>
              <a:rPr lang="it-IT" sz="12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– GSE</a:t>
            </a:r>
          </a:p>
          <a:p>
            <a:pPr marL="498475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Conto Termico per la Pubblica Amministrazione</a:t>
            </a:r>
          </a:p>
          <a:p>
            <a:pPr marL="269875" algn="just">
              <a:lnSpc>
                <a:spcPct val="115000"/>
              </a:lnSpc>
              <a:spcAft>
                <a:spcPts val="600"/>
              </a:spcAft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     Consuelo Santoro </a:t>
            </a:r>
            <a:r>
              <a:rPr lang="it-IT" sz="12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- GSE</a:t>
            </a:r>
          </a:p>
          <a:p>
            <a:pPr marL="269875" algn="just">
              <a:lnSpc>
                <a:spcPct val="115000"/>
              </a:lnSpc>
              <a:spcAft>
                <a:spcPts val="600"/>
              </a:spcAft>
            </a:pPr>
            <a:endParaRPr lang="it-IT" sz="1200" i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AF37A36-FE8A-4E97-8EF1-22BF67170EE5}"/>
              </a:ext>
            </a:extLst>
          </p:cNvPr>
          <p:cNvCxnSpPr/>
          <p:nvPr/>
        </p:nvCxnSpPr>
        <p:spPr>
          <a:xfrm>
            <a:off x="999943" y="2170161"/>
            <a:ext cx="0" cy="17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404727E-0B33-4797-A90C-83BE7D151F0D}"/>
              </a:ext>
            </a:extLst>
          </p:cNvPr>
          <p:cNvCxnSpPr/>
          <p:nvPr/>
        </p:nvCxnSpPr>
        <p:spPr>
          <a:xfrm flipV="1">
            <a:off x="999943" y="3714640"/>
            <a:ext cx="0" cy="17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BC3D3BC-10B5-423A-8A7C-80FA28C8881C}"/>
              </a:ext>
            </a:extLst>
          </p:cNvPr>
          <p:cNvCxnSpPr>
            <a:cxnSpLocks/>
          </p:cNvCxnSpPr>
          <p:nvPr/>
        </p:nvCxnSpPr>
        <p:spPr>
          <a:xfrm>
            <a:off x="1874159" y="315061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id="{C0DBD483-65A9-49DB-B3A1-9BD982382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1" t="14120" r="56979" b="7877"/>
          <a:stretch/>
        </p:blipFill>
        <p:spPr>
          <a:xfrm>
            <a:off x="2403537" y="0"/>
            <a:ext cx="1128197" cy="1179129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C7BF4E7-621D-4654-9A9F-1A44AFDA7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3" t="14120" r="29818" b="7877"/>
          <a:stretch/>
        </p:blipFill>
        <p:spPr>
          <a:xfrm>
            <a:off x="4595578" y="0"/>
            <a:ext cx="967558" cy="1179129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5387B98E-B6E7-40C5-A45F-4538ADC9F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4" t="14120" r="3517" b="7877"/>
          <a:stretch/>
        </p:blipFill>
        <p:spPr>
          <a:xfrm>
            <a:off x="6626980" y="0"/>
            <a:ext cx="967558" cy="1179129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0E9546F-608E-477D-BCF8-C8C3164B3652}"/>
              </a:ext>
            </a:extLst>
          </p:cNvPr>
          <p:cNvCxnSpPr>
            <a:cxnSpLocks/>
          </p:cNvCxnSpPr>
          <p:nvPr/>
        </p:nvCxnSpPr>
        <p:spPr>
          <a:xfrm>
            <a:off x="4142438" y="315061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BEA11F03-DC93-4B2C-B9BD-37B7BFE94188}"/>
              </a:ext>
            </a:extLst>
          </p:cNvPr>
          <p:cNvCxnSpPr>
            <a:cxnSpLocks/>
          </p:cNvCxnSpPr>
          <p:nvPr/>
        </p:nvCxnSpPr>
        <p:spPr>
          <a:xfrm>
            <a:off x="6105917" y="306283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B76BE87-7D98-486B-823D-8207E6CA8596}"/>
              </a:ext>
            </a:extLst>
          </p:cNvPr>
          <p:cNvCxnSpPr>
            <a:cxnSpLocks/>
          </p:cNvCxnSpPr>
          <p:nvPr/>
        </p:nvCxnSpPr>
        <p:spPr>
          <a:xfrm>
            <a:off x="8150912" y="315061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2BFB1B83-80E8-489A-B3F4-C04465156A8E}"/>
              </a:ext>
            </a:extLst>
          </p:cNvPr>
          <p:cNvCxnSpPr>
            <a:cxnSpLocks/>
          </p:cNvCxnSpPr>
          <p:nvPr/>
        </p:nvCxnSpPr>
        <p:spPr>
          <a:xfrm>
            <a:off x="10110847" y="306283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3" name="Immagine 42">
            <a:extLst>
              <a:ext uri="{FF2B5EF4-FFF2-40B4-BE49-F238E27FC236}">
                <a16:creationId xmlns:a16="http://schemas.microsoft.com/office/drawing/2014/main" id="{0A095459-C031-45D8-9433-4232E307DD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37216" r="20673" b="36497"/>
          <a:stretch/>
        </p:blipFill>
        <p:spPr>
          <a:xfrm>
            <a:off x="10525172" y="401785"/>
            <a:ext cx="1373330" cy="3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CONDIZIONI DI AMMISSIBILITÀ DEGLI EDIFICI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1175468" y="1159521"/>
            <a:ext cx="1076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Edificio, parte di edificio o unità immobiliare ammesso se:</a:t>
            </a:r>
            <a:endParaRPr lang="it-IT" sz="2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2BEAD95-F8C0-463A-9903-FB65CC1BC660}"/>
              </a:ext>
            </a:extLst>
          </p:cNvPr>
          <p:cNvSpPr txBox="1"/>
          <p:nvPr/>
        </p:nvSpPr>
        <p:spPr>
          <a:xfrm>
            <a:off x="1175468" y="1883422"/>
            <a:ext cx="1042813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i="0" u="none" strike="noStrike" baseline="0" dirty="0">
                <a:latin typeface="Calibri" panose="020F0502020204030204" pitchFamily="34" charset="0"/>
              </a:rPr>
              <a:t>ubicato sul territorio della 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Regione Autonoma Valle d’Aosta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7E31291-5462-458B-9903-965CC5E75BED}"/>
              </a:ext>
            </a:extLst>
          </p:cNvPr>
          <p:cNvSpPr txBox="1"/>
          <p:nvPr/>
        </p:nvSpPr>
        <p:spPr>
          <a:xfrm>
            <a:off x="1175467" y="2387737"/>
            <a:ext cx="1068231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dirty="0">
                <a:latin typeface="Calibri" panose="020F0502020204030204" pitchFamily="34" charset="0"/>
              </a:rPr>
              <a:t>r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ientrante nel patrimonio edilizio 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gestito in forma associata, </a:t>
            </a:r>
            <a:r>
              <a:rPr lang="it-IT" sz="1700" dirty="0">
                <a:latin typeface="Calibri" panose="020F0502020204030204" pitchFamily="34" charset="0"/>
              </a:rPr>
              <a:t>nel caso delle </a:t>
            </a:r>
            <a:r>
              <a:rPr lang="it-IT" sz="1700" b="1" dirty="0" err="1">
                <a:latin typeface="Calibri" panose="020F0502020204030204" pitchFamily="34" charset="0"/>
              </a:rPr>
              <a:t>Unités</a:t>
            </a:r>
            <a:r>
              <a:rPr lang="it-IT" sz="1700" b="1" dirty="0">
                <a:latin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</a:rPr>
              <a:t>des</a:t>
            </a:r>
            <a:r>
              <a:rPr lang="it-IT" sz="1700" b="1" dirty="0">
                <a:latin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</a:rPr>
              <a:t>Communes</a:t>
            </a:r>
            <a:r>
              <a:rPr lang="it-IT" sz="1700" b="1" dirty="0">
                <a:latin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</a:rPr>
              <a:t>valdôtaines</a:t>
            </a:r>
            <a:r>
              <a:rPr lang="it-IT" sz="1700" dirty="0">
                <a:latin typeface="Calibri" panose="020F0502020204030204" pitchFamily="34" charset="0"/>
              </a:rPr>
              <a:t> </a:t>
            </a:r>
            <a:endParaRPr lang="it-IT" sz="1700" b="1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38F5046-688E-4881-8FF4-6CD1D6B5A97D}"/>
              </a:ext>
            </a:extLst>
          </p:cNvPr>
          <p:cNvSpPr txBox="1"/>
          <p:nvPr/>
        </p:nvSpPr>
        <p:spPr>
          <a:xfrm>
            <a:off x="1175467" y="2949646"/>
            <a:ext cx="1031284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dirty="0">
                <a:latin typeface="Calibri" panose="020F0502020204030204" pitchFamily="34" charset="0"/>
              </a:rPr>
              <a:t>i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scritto al catasto edilizio urbano in una 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qualsiasi categoria catastale a esclusione 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di quelli in costruzione (</a:t>
            </a:r>
            <a:r>
              <a:rPr lang="it-IT" sz="1700" i="0" u="none" strike="noStrike" baseline="0" dirty="0" err="1">
                <a:latin typeface="Calibri" panose="020F0502020204030204" pitchFamily="34" charset="0"/>
              </a:rPr>
              <a:t>cat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. 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F/3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)</a:t>
            </a:r>
            <a:endParaRPr lang="it-IT" sz="1700" dirty="0"/>
          </a:p>
        </p:txBody>
      </p: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id="{E1292061-5000-4B69-B8E2-D56C2192CDA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6392" y="1763102"/>
            <a:ext cx="145288" cy="4646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0D5876DE-E7BE-481A-8C26-772EE29D6A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6878" y="2087903"/>
            <a:ext cx="504316" cy="464684"/>
          </a:xfrm>
          <a:prstGeom prst="bentConnector3">
            <a:avLst>
              <a:gd name="adj1" fmla="val 1004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a gomito 24">
            <a:extLst>
              <a:ext uri="{FF2B5EF4-FFF2-40B4-BE49-F238E27FC236}">
                <a16:creationId xmlns:a16="http://schemas.microsoft.com/office/drawing/2014/main" id="{AF904A61-EB55-4A3A-95A0-2EBD34E277D2}"/>
              </a:ext>
            </a:extLst>
          </p:cNvPr>
          <p:cNvCxnSpPr/>
          <p:nvPr/>
        </p:nvCxnSpPr>
        <p:spPr>
          <a:xfrm rot="16200000" flipH="1">
            <a:off x="568081" y="2621014"/>
            <a:ext cx="561909" cy="464685"/>
          </a:xfrm>
          <a:prstGeom prst="bentConnector3">
            <a:avLst>
              <a:gd name="adj1" fmla="val 995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par.5</a:t>
            </a:r>
          </a:p>
        </p:txBody>
      </p:sp>
      <p:pic>
        <p:nvPicPr>
          <p:cNvPr id="21" name="Elemento grafico 20" descr="Home con riempimento a tinta unita">
            <a:extLst>
              <a:ext uri="{FF2B5EF4-FFF2-40B4-BE49-F238E27FC236}">
                <a16:creationId xmlns:a16="http://schemas.microsoft.com/office/drawing/2014/main" id="{E7DC89D2-F2C2-4E13-9DC7-B9D210A0F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972" y="932450"/>
            <a:ext cx="827745" cy="82774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97E3043-835F-41D4-930A-6987C9660701}"/>
              </a:ext>
            </a:extLst>
          </p:cNvPr>
          <p:cNvSpPr txBox="1"/>
          <p:nvPr/>
        </p:nvSpPr>
        <p:spPr>
          <a:xfrm>
            <a:off x="1175467" y="3437686"/>
            <a:ext cx="1031284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i="0" u="none" strike="noStrike" baseline="0" dirty="0">
                <a:latin typeface="Calibri" panose="020F0502020204030204" pitchFamily="34" charset="0"/>
              </a:rPr>
              <a:t>di 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proprietà pubblica</a:t>
            </a:r>
            <a:endParaRPr lang="it-IT" sz="1700" b="1" dirty="0"/>
          </a:p>
        </p:txBody>
      </p:sp>
      <p:cxnSp>
        <p:nvCxnSpPr>
          <p:cNvPr id="23" name="Connettore a gomito 22">
            <a:extLst>
              <a:ext uri="{FF2B5EF4-FFF2-40B4-BE49-F238E27FC236}">
                <a16:creationId xmlns:a16="http://schemas.microsoft.com/office/drawing/2014/main" id="{B508B3DE-1E48-4450-A9A7-97F80C230FE1}"/>
              </a:ext>
            </a:extLst>
          </p:cNvPr>
          <p:cNvCxnSpPr/>
          <p:nvPr/>
        </p:nvCxnSpPr>
        <p:spPr>
          <a:xfrm rot="16200000" flipH="1">
            <a:off x="569487" y="3107869"/>
            <a:ext cx="561909" cy="464685"/>
          </a:xfrm>
          <a:prstGeom prst="bentConnector3">
            <a:avLst>
              <a:gd name="adj1" fmla="val 995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112D3DF-6716-411F-B762-11924673EDD1}"/>
              </a:ext>
            </a:extLst>
          </p:cNvPr>
          <p:cNvSpPr txBox="1"/>
          <p:nvPr/>
        </p:nvSpPr>
        <p:spPr>
          <a:xfrm>
            <a:off x="1175467" y="3950948"/>
            <a:ext cx="10178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nel caso in cui il soggetto proponente sia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titolare di un diritto reale diverso dalla proprietà o di altro diritto reale di godimento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tale titolarità deve avere una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durata minima residua di 10 anni a partire dalla data di pubblicazione dell’avviso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2B73890-80B2-4546-89C6-6B99A50A9795}"/>
              </a:ext>
            </a:extLst>
          </p:cNvPr>
          <p:cNvSpPr txBox="1"/>
          <p:nvPr/>
        </p:nvSpPr>
        <p:spPr>
          <a:xfrm>
            <a:off x="1175467" y="5061470"/>
            <a:ext cx="10312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adibito  a uso pubblico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anche in via non esclusiva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(es: attività  istituzionali, sociali, scolastiche, sanitarie, formative, assistenziali, ricreative, culturali e sportive) </a:t>
            </a:r>
            <a:endParaRPr lang="it-IT" dirty="0"/>
          </a:p>
        </p:txBody>
      </p:sp>
      <p:cxnSp>
        <p:nvCxnSpPr>
          <p:cNvPr id="29" name="Connettore a gomito 28">
            <a:extLst>
              <a:ext uri="{FF2B5EF4-FFF2-40B4-BE49-F238E27FC236}">
                <a16:creationId xmlns:a16="http://schemas.microsoft.com/office/drawing/2014/main" id="{0A219AD1-DC7B-4D89-AF89-429F8FD725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9221" y="4481582"/>
            <a:ext cx="1150967" cy="456025"/>
          </a:xfrm>
          <a:prstGeom prst="bentConnector3">
            <a:avLst>
              <a:gd name="adj1" fmla="val 997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4FD8E8E-7FB0-4033-8D25-42A8C937E79E}"/>
              </a:ext>
            </a:extLst>
          </p:cNvPr>
          <p:cNvCxnSpPr>
            <a:cxnSpLocks/>
          </p:cNvCxnSpPr>
          <p:nvPr/>
        </p:nvCxnSpPr>
        <p:spPr>
          <a:xfrm>
            <a:off x="621716" y="5295126"/>
            <a:ext cx="0" cy="469898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97E3043-835F-41D4-930A-6987C9660701}"/>
              </a:ext>
            </a:extLst>
          </p:cNvPr>
          <p:cNvSpPr txBox="1"/>
          <p:nvPr/>
        </p:nvSpPr>
        <p:spPr>
          <a:xfrm>
            <a:off x="1175468" y="3718422"/>
            <a:ext cx="1031284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i="1" dirty="0">
                <a:latin typeface="Calibri" panose="020F0502020204030204" pitchFamily="34" charset="0"/>
              </a:rPr>
              <a:t>o</a:t>
            </a:r>
            <a:r>
              <a:rPr lang="it-IT" sz="1700" i="1" u="none" strike="noStrike" baseline="0" dirty="0">
                <a:latin typeface="Calibri" panose="020F0502020204030204" pitchFamily="34" charset="0"/>
              </a:rPr>
              <a:t>ppure:</a:t>
            </a:r>
            <a:endParaRPr lang="it-IT" sz="1700" b="1" i="1" dirty="0"/>
          </a:p>
        </p:txBody>
      </p:sp>
    </p:spTree>
    <p:extLst>
      <p:ext uri="{BB962C8B-B14F-4D97-AF65-F5344CB8AC3E}">
        <p14:creationId xmlns:p14="http://schemas.microsoft.com/office/powerpoint/2010/main" val="303467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CONDIZIONI DI AMMISSIBILITÀ DEGLI EDIFICI  - AIUTI DI STATO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5 e 8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C22D09-B8BD-4E76-A4D1-46B78AEA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7" y="89055"/>
            <a:ext cx="1077497" cy="10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lemento grafico 4" descr="Stretta di mano con riempimento a tinta unita">
            <a:extLst>
              <a:ext uri="{FF2B5EF4-FFF2-40B4-BE49-F238E27FC236}">
                <a16:creationId xmlns:a16="http://schemas.microsoft.com/office/drawing/2014/main" id="{2837C0B9-EC77-4458-92BE-8119E203D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439" y="1459344"/>
            <a:ext cx="677848" cy="67784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12D34ED-8358-4129-B54E-EFEF3F05A498}"/>
              </a:ext>
            </a:extLst>
          </p:cNvPr>
          <p:cNvSpPr txBox="1"/>
          <p:nvPr/>
        </p:nvSpPr>
        <p:spPr>
          <a:xfrm>
            <a:off x="1639646" y="1433117"/>
            <a:ext cx="9562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contributi </a:t>
            </a:r>
            <a:r>
              <a:rPr lang="it-IT" sz="1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non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si configurano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 livello del beneficiario,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quali aiuti di Stato.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A4B504F-1417-4C71-A0EF-16D3586FBA10}"/>
              </a:ext>
            </a:extLst>
          </p:cNvPr>
          <p:cNvSpPr txBox="1"/>
          <p:nvPr/>
        </p:nvSpPr>
        <p:spPr>
          <a:xfrm>
            <a:off x="1479227" y="5624985"/>
            <a:ext cx="9836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600" dirty="0"/>
              <a:t>Rif</a:t>
            </a:r>
            <a:r>
              <a:rPr lang="it-IT" dirty="0"/>
              <a:t>. Allegato 1: </a:t>
            </a:r>
            <a:r>
              <a:rPr lang="it-IT" sz="1600" dirty="0"/>
              <a:t>indicazioni</a:t>
            </a:r>
            <a:r>
              <a:rPr lang="it-IT" dirty="0"/>
              <a:t> utili a valutare preventivamente la sussistenza di attività economica e il carattere puramente locale di quest’ultima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3D17ED-AA0D-4439-9B5C-ACA726F482F6}"/>
              </a:ext>
            </a:extLst>
          </p:cNvPr>
          <p:cNvSpPr txBox="1"/>
          <p:nvPr/>
        </p:nvSpPr>
        <p:spPr>
          <a:xfrm>
            <a:off x="2329618" y="2790676"/>
            <a:ext cx="887209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algn="just"/>
            <a:r>
              <a:rPr lang="it-IT" dirty="0"/>
              <a:t>L’edificio non deve essere destinato all’esercizio di attività economiche (produzione di beni o servizi su un dato mercato) in forma prevalente.</a:t>
            </a:r>
          </a:p>
          <a:p>
            <a:pPr algn="just"/>
            <a:endParaRPr lang="it-IT" dirty="0"/>
          </a:p>
          <a:p>
            <a:r>
              <a:rPr lang="it-IT" b="0" dirty="0"/>
              <a:t>Tale requisito si intende rispettato qualora sia verificata almeno una delle seguenti condizioni:</a:t>
            </a:r>
          </a:p>
          <a:p>
            <a:pPr marL="625475" indent="-265113">
              <a:buAutoNum type="romanLcParenR"/>
            </a:pPr>
            <a:r>
              <a:rPr lang="it-IT" b="0" i="1" dirty="0"/>
              <a:t>l’edificio non viene utilizzato per l’esercizio di  attività economiche per almeno l’80% del volume totale lordo climatizzato dell’intero edificio;</a:t>
            </a:r>
          </a:p>
          <a:p>
            <a:pPr marL="625475" indent="-265113">
              <a:buAutoNum type="romanLcParenR"/>
            </a:pPr>
            <a:r>
              <a:rPr lang="it-IT" b="0" i="1" dirty="0"/>
              <a:t>le attività economiche svolte al suo interno hanno carattere puramente locale e sono rivolte a un bacino d’utenza geograficamente limitato </a:t>
            </a:r>
          </a:p>
          <a:p>
            <a:endParaRPr lang="it-IT" sz="1200" b="0" i="1" dirty="0"/>
          </a:p>
        </p:txBody>
      </p:sp>
      <p:sp>
        <p:nvSpPr>
          <p:cNvPr id="16" name="Rettangolo 15"/>
          <p:cNvSpPr/>
          <p:nvPr/>
        </p:nvSpPr>
        <p:spPr>
          <a:xfrm>
            <a:off x="1639646" y="1972134"/>
            <a:ext cx="4864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8" name="Rettangolo 7"/>
          <p:cNvSpPr/>
          <p:nvPr/>
        </p:nvSpPr>
        <p:spPr>
          <a:xfrm>
            <a:off x="2469546" y="2141581"/>
            <a:ext cx="3450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Punto 5.1 lettera g)</a:t>
            </a:r>
            <a:endParaRPr lang="it-IT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65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CONDIZIONI DI AMMISSIBILITÀ DEGLI EDIFICI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1175468" y="1159521"/>
            <a:ext cx="1076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Edificio, parte di edificio o unità immobiliare ammesso se:</a:t>
            </a:r>
            <a:endParaRPr lang="it-IT" sz="2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Connettore a gomito 24">
            <a:extLst>
              <a:ext uri="{FF2B5EF4-FFF2-40B4-BE49-F238E27FC236}">
                <a16:creationId xmlns:a16="http://schemas.microsoft.com/office/drawing/2014/main" id="{AF904A61-EB55-4A3A-95A0-2EBD34E277D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1935" y="1832767"/>
            <a:ext cx="796877" cy="464686"/>
          </a:xfrm>
          <a:prstGeom prst="bentConnector3">
            <a:avLst>
              <a:gd name="adj1" fmla="val 998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par.5</a:t>
            </a:r>
          </a:p>
        </p:txBody>
      </p:sp>
      <p:pic>
        <p:nvPicPr>
          <p:cNvPr id="21" name="Elemento grafico 20" descr="Home con riempimento a tinta unita">
            <a:extLst>
              <a:ext uri="{FF2B5EF4-FFF2-40B4-BE49-F238E27FC236}">
                <a16:creationId xmlns:a16="http://schemas.microsoft.com/office/drawing/2014/main" id="{E7DC89D2-F2C2-4E13-9DC7-B9D210A0F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972" y="932450"/>
            <a:ext cx="827745" cy="82774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97E3043-835F-41D4-930A-6987C9660701}"/>
              </a:ext>
            </a:extLst>
          </p:cNvPr>
          <p:cNvSpPr txBox="1"/>
          <p:nvPr/>
        </p:nvSpPr>
        <p:spPr>
          <a:xfrm>
            <a:off x="1175466" y="2998065"/>
            <a:ext cx="106068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b="1" dirty="0">
                <a:latin typeface="Calibri" panose="020F0502020204030204" pitchFamily="34" charset="0"/>
              </a:rPr>
              <a:t>d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otato di APE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, redatto/i successivamente al 1° luglio 2017 e risultante/i in corso di validità alla data di </a:t>
            </a:r>
          </a:p>
          <a:p>
            <a:r>
              <a:rPr lang="it-IT" sz="1700" i="0" u="none" strike="noStrike" baseline="0" dirty="0">
                <a:latin typeface="Calibri" panose="020F0502020204030204" pitchFamily="34" charset="0"/>
              </a:rPr>
              <a:t>presentazione della domanda </a:t>
            </a:r>
            <a:endParaRPr lang="it-IT" sz="1700" b="1" dirty="0"/>
          </a:p>
        </p:txBody>
      </p:sp>
      <p:cxnSp>
        <p:nvCxnSpPr>
          <p:cNvPr id="23" name="Connettore a gomito 22">
            <a:extLst>
              <a:ext uri="{FF2B5EF4-FFF2-40B4-BE49-F238E27FC236}">
                <a16:creationId xmlns:a16="http://schemas.microsoft.com/office/drawing/2014/main" id="{B508B3DE-1E48-4450-A9A7-97F80C230FE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0262" y="2641317"/>
            <a:ext cx="830290" cy="474754"/>
          </a:xfrm>
          <a:prstGeom prst="bentConnector3">
            <a:avLst>
              <a:gd name="adj1" fmla="val 1012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D8800D9B-912D-46EE-8570-52B5C87440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9246" y="3494283"/>
            <a:ext cx="822839" cy="467949"/>
          </a:xfrm>
          <a:prstGeom prst="bentConnector3">
            <a:avLst>
              <a:gd name="adj1" fmla="val 987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a gomito 28">
            <a:extLst>
              <a:ext uri="{FF2B5EF4-FFF2-40B4-BE49-F238E27FC236}">
                <a16:creationId xmlns:a16="http://schemas.microsoft.com/office/drawing/2014/main" id="{0A219AD1-DC7B-4D89-AF89-429F8FD725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9221" y="4010420"/>
            <a:ext cx="1150967" cy="456025"/>
          </a:xfrm>
          <a:prstGeom prst="bentConnector3">
            <a:avLst>
              <a:gd name="adj1" fmla="val 997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CCF33BC-E62B-49C3-8660-FD92790FEFFA}"/>
              </a:ext>
            </a:extLst>
          </p:cNvPr>
          <p:cNvSpPr txBox="1"/>
          <p:nvPr/>
        </p:nvSpPr>
        <p:spPr>
          <a:xfrm>
            <a:off x="1151615" y="2120047"/>
            <a:ext cx="10336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otato di impianto di climatizzazione invernale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come comprovato dalla registrazione sul Catasto  impianti termici della Valle d’Aosta (CIT-VDA) </a:t>
            </a:r>
            <a:endParaRPr lang="it-IT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817227B-1A12-4CD6-92A7-2FAC6085D617}"/>
              </a:ext>
            </a:extLst>
          </p:cNvPr>
          <p:cNvSpPr txBox="1"/>
          <p:nvPr/>
        </p:nvSpPr>
        <p:spPr>
          <a:xfrm>
            <a:off x="1174059" y="3813791"/>
            <a:ext cx="10314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ientrante nella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classe energetica D, E, F o G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Nel caso di edificio a cui sono associati più APE,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almeno  un’unità immobiliare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deve rientrare in una delle classi energetiche sopra elencate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39CCBCD-0333-4CDF-B43B-66C7596DE8B4}"/>
              </a:ext>
            </a:extLst>
          </p:cNvPr>
          <p:cNvSpPr txBox="1"/>
          <p:nvPr/>
        </p:nvSpPr>
        <p:spPr>
          <a:xfrm>
            <a:off x="1166807" y="4604150"/>
            <a:ext cx="10336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  presenta  problematiche  di  tipo  statico 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come  risultante  da  collaudo  statico,  certificato  di  idoneità statica (CIS) o eventuale altra documentazione prevista dalla normativa vigente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 flipV="1">
            <a:off x="2630905" y="3273607"/>
            <a:ext cx="3769895" cy="2023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0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umetto: ovale 38">
            <a:extLst>
              <a:ext uri="{FF2B5EF4-FFF2-40B4-BE49-F238E27FC236}">
                <a16:creationId xmlns:a16="http://schemas.microsoft.com/office/drawing/2014/main" id="{3F283525-253B-4729-A383-0798EA7C4114}"/>
              </a:ext>
            </a:extLst>
          </p:cNvPr>
          <p:cNvSpPr/>
          <p:nvPr/>
        </p:nvSpPr>
        <p:spPr>
          <a:xfrm>
            <a:off x="639732" y="3281397"/>
            <a:ext cx="409943" cy="31964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697317BD-09BB-4631-BA58-4660D9A634C0}"/>
              </a:ext>
            </a:extLst>
          </p:cNvPr>
          <p:cNvSpPr txBox="1"/>
          <p:nvPr/>
        </p:nvSpPr>
        <p:spPr>
          <a:xfrm>
            <a:off x="1322429" y="3342153"/>
            <a:ext cx="10336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000" dirty="0"/>
              <a:t>I soggetti proponenti possono presentare anche </a:t>
            </a:r>
            <a:r>
              <a:rPr lang="it-IT" sz="2000" b="1" dirty="0"/>
              <a:t>più domande di contributo</a:t>
            </a:r>
            <a:r>
              <a:rPr lang="it-IT" sz="2000" dirty="0"/>
              <a:t>, purché su </a:t>
            </a:r>
            <a:r>
              <a:rPr lang="it-IT" sz="2000" b="1" dirty="0"/>
              <a:t>edifici diversi</a:t>
            </a:r>
            <a:r>
              <a:rPr lang="it-IT" sz="2000" dirty="0"/>
              <a:t>.</a:t>
            </a:r>
          </a:p>
          <a:p>
            <a:r>
              <a:rPr lang="it-IT" sz="2000" dirty="0"/>
              <a:t>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2474874" y="1420623"/>
            <a:ext cx="70701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SE UN ENTE LOCALE VUOLE INTERVENIRE SU </a:t>
            </a:r>
            <a:r>
              <a:rPr lang="it-IT" sz="40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PI</a:t>
            </a:r>
            <a:r>
              <a:rPr lang="it-IT" sz="4000" b="1" cap="all" dirty="0" err="1">
                <a:solidFill>
                  <a:schemeClr val="accent1"/>
                </a:solidFill>
                <a:latin typeface="Calibri" panose="020F0502020204030204" pitchFamily="34" charset="0"/>
              </a:rPr>
              <a:t>ù</a:t>
            </a:r>
            <a:r>
              <a:rPr lang="it-IT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 EDIFICI?</a:t>
            </a:r>
            <a:endParaRPr lang="it-IT" sz="4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Elemento grafico 20" descr="Home con riempimento a tinta unita">
            <a:extLst>
              <a:ext uri="{FF2B5EF4-FFF2-40B4-BE49-F238E27FC236}">
                <a16:creationId xmlns:a16="http://schemas.microsoft.com/office/drawing/2014/main" id="{E7DC89D2-F2C2-4E13-9DC7-B9D210A0F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972" y="932450"/>
            <a:ext cx="2099508" cy="2099508"/>
          </a:xfrm>
          <a:prstGeom prst="rect">
            <a:avLst/>
          </a:prstGeom>
        </p:spPr>
      </p:pic>
      <p:sp>
        <p:nvSpPr>
          <p:cNvPr id="31" name="Fumetto: ovale 38">
            <a:extLst>
              <a:ext uri="{FF2B5EF4-FFF2-40B4-BE49-F238E27FC236}">
                <a16:creationId xmlns:a16="http://schemas.microsoft.com/office/drawing/2014/main" id="{3F283525-253B-4729-A383-0798EA7C4114}"/>
              </a:ext>
            </a:extLst>
          </p:cNvPr>
          <p:cNvSpPr/>
          <p:nvPr/>
        </p:nvSpPr>
        <p:spPr>
          <a:xfrm>
            <a:off x="623691" y="4452466"/>
            <a:ext cx="409943" cy="31964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97317BD-09BB-4631-BA58-4660D9A634C0}"/>
              </a:ext>
            </a:extLst>
          </p:cNvPr>
          <p:cNvSpPr txBox="1"/>
          <p:nvPr/>
        </p:nvSpPr>
        <p:spPr>
          <a:xfrm>
            <a:off x="1306388" y="4392907"/>
            <a:ext cx="1033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000" dirty="0"/>
              <a:t>Una stessa domanda di contributo </a:t>
            </a:r>
            <a:r>
              <a:rPr lang="it-IT" sz="2000" b="1" dirty="0"/>
              <a:t>non può riferirsi a edifici diversi</a:t>
            </a:r>
            <a:r>
              <a:rPr lang="it-IT" sz="2000" dirty="0"/>
              <a:t> </a:t>
            </a:r>
            <a:r>
              <a:rPr lang="it-IT" sz="2000" b="1" dirty="0"/>
              <a:t>anche se fra loro funzionalmente connessi tramite impianti</a:t>
            </a:r>
            <a:r>
              <a:rPr lang="it-IT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243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</a:t>
            </a:r>
            <a:r>
              <a:rPr lang="it-IT" sz="1100"/>
              <a:t>Allegato 2 – </a:t>
            </a:r>
            <a:r>
              <a:rPr lang="it-IT" sz="1100" dirty="0"/>
              <a:t>par. 26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RIFERIMENTI PER INFO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7BBEE4A0-473E-4BCF-B0A6-4E9ADFD91806}"/>
              </a:ext>
            </a:extLst>
          </p:cNvPr>
          <p:cNvSpPr/>
          <p:nvPr/>
        </p:nvSpPr>
        <p:spPr>
          <a:xfrm>
            <a:off x="926841" y="1422529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C191148-6EC5-47AE-BF14-DEC0A9E85FD8}"/>
              </a:ext>
            </a:extLst>
          </p:cNvPr>
          <p:cNvSpPr txBox="1"/>
          <p:nvPr/>
        </p:nvSpPr>
        <p:spPr>
          <a:xfrm>
            <a:off x="1125996" y="1284135"/>
            <a:ext cx="10293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Info relative a funzionamento </a:t>
            </a:r>
            <a:r>
              <a:rPr lang="it-IT" dirty="0"/>
              <a:t>SISPREG</a:t>
            </a:r>
            <a:r>
              <a:rPr lang="it-IT" b="0" dirty="0"/>
              <a:t>:</a:t>
            </a:r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9B1EB49-3765-42A3-9499-0208A4ECE791}"/>
              </a:ext>
            </a:extLst>
          </p:cNvPr>
          <p:cNvSpPr txBox="1"/>
          <p:nvPr/>
        </p:nvSpPr>
        <p:spPr>
          <a:xfrm>
            <a:off x="1841240" y="1785381"/>
            <a:ext cx="48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2800" b="0" dirty="0"/>
              <a:t>800 610 061</a:t>
            </a:r>
            <a:endParaRPr lang="it-IT" sz="2800" i="1" dirty="0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3B707795-F14C-4316-A0AA-2371CC123720}"/>
              </a:ext>
            </a:extLst>
          </p:cNvPr>
          <p:cNvSpPr/>
          <p:nvPr/>
        </p:nvSpPr>
        <p:spPr>
          <a:xfrm>
            <a:off x="820515" y="3470060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57FD4BF9-97C1-4579-B1D8-C3EE37D7175A}"/>
              </a:ext>
            </a:extLst>
          </p:cNvPr>
          <p:cNvSpPr txBox="1"/>
          <p:nvPr/>
        </p:nvSpPr>
        <p:spPr>
          <a:xfrm>
            <a:off x="3878956" y="1877851"/>
            <a:ext cx="713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(attivo dal lunedì al venerdì, dalle ore 8.30 alle ore 17.30)</a:t>
            </a:r>
            <a:endParaRPr lang="it-IT" sz="16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F046B45-3A73-4648-B023-637360B0CA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3" t="14722" r="27301" b="40522"/>
          <a:stretch/>
        </p:blipFill>
        <p:spPr>
          <a:xfrm>
            <a:off x="1019386" y="267514"/>
            <a:ext cx="742606" cy="734242"/>
          </a:xfrm>
          <a:prstGeom prst="rect">
            <a:avLst/>
          </a:prstGeom>
        </p:spPr>
      </p:pic>
      <p:pic>
        <p:nvPicPr>
          <p:cNvPr id="7" name="Elemento grafico 6" descr="Telefono viva voce con riempimento a tinta unita">
            <a:extLst>
              <a:ext uri="{FF2B5EF4-FFF2-40B4-BE49-F238E27FC236}">
                <a16:creationId xmlns:a16="http://schemas.microsoft.com/office/drawing/2014/main" id="{45080DAB-9D50-425B-B556-09AEF7F34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135" y="1780076"/>
            <a:ext cx="529991" cy="529991"/>
          </a:xfrm>
          <a:prstGeom prst="rect">
            <a:avLst/>
          </a:prstGeom>
        </p:spPr>
      </p:pic>
      <p:pic>
        <p:nvPicPr>
          <p:cNvPr id="9" name="Elemento grafico 8" descr="Posta elettronica con riempimento a tinta unita">
            <a:extLst>
              <a:ext uri="{FF2B5EF4-FFF2-40B4-BE49-F238E27FC236}">
                <a16:creationId xmlns:a16="http://schemas.microsoft.com/office/drawing/2014/main" id="{F30504A7-0407-40B3-9FE1-17AA2AE01F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9268" y="2469955"/>
            <a:ext cx="529991" cy="529991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8EEFEE7-B594-46AF-8882-CA2FA7BC73E1}"/>
              </a:ext>
            </a:extLst>
          </p:cNvPr>
          <p:cNvSpPr txBox="1"/>
          <p:nvPr/>
        </p:nvSpPr>
        <p:spPr>
          <a:xfrm>
            <a:off x="2052290" y="2621531"/>
            <a:ext cx="703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infoservizi@regione.vda.it</a:t>
            </a:r>
            <a:endParaRPr lang="it-IT" sz="2000" dirty="0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09AD89F-F60E-40B4-AFFD-992E0AB3EA4E}"/>
              </a:ext>
            </a:extLst>
          </p:cNvPr>
          <p:cNvSpPr txBox="1"/>
          <p:nvPr/>
        </p:nvSpPr>
        <p:spPr>
          <a:xfrm>
            <a:off x="1125996" y="3334571"/>
            <a:ext cx="10293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Info di </a:t>
            </a:r>
            <a:r>
              <a:rPr lang="it-IT" dirty="0"/>
              <a:t>carattere tecnico-amministrativo</a:t>
            </a:r>
            <a:r>
              <a:rPr lang="it-IT" b="0" dirty="0"/>
              <a:t>:</a:t>
            </a:r>
            <a:endParaRPr lang="it-IT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6EFC1BB-A03D-4C04-93A8-C92EA3949C99}"/>
              </a:ext>
            </a:extLst>
          </p:cNvPr>
          <p:cNvSpPr txBox="1"/>
          <p:nvPr/>
        </p:nvSpPr>
        <p:spPr>
          <a:xfrm>
            <a:off x="1998267" y="3860497"/>
            <a:ext cx="720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2800" b="0" dirty="0"/>
              <a:t>0165 27.4745 – 0165 27.4545 – 0165 27.4749 </a:t>
            </a:r>
            <a:endParaRPr lang="it-IT" sz="2800" i="1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9DC0722-5FA8-4513-BB92-847DCE5C1588}"/>
              </a:ext>
            </a:extLst>
          </p:cNvPr>
          <p:cNvSpPr txBox="1"/>
          <p:nvPr/>
        </p:nvSpPr>
        <p:spPr>
          <a:xfrm>
            <a:off x="1998267" y="4636194"/>
            <a:ext cx="703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industria_artigianato_energia@regione.vda.it</a:t>
            </a:r>
            <a:endParaRPr lang="it-IT" sz="2000" dirty="0"/>
          </a:p>
        </p:txBody>
      </p:sp>
      <p:pic>
        <p:nvPicPr>
          <p:cNvPr id="75" name="Elemento grafico 74" descr="Telefono viva voce con riempimento a tinta unita">
            <a:extLst>
              <a:ext uri="{FF2B5EF4-FFF2-40B4-BE49-F238E27FC236}">
                <a16:creationId xmlns:a16="http://schemas.microsoft.com/office/drawing/2014/main" id="{14A235CC-F895-4675-813F-0FF06C2E7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3288" y="3816434"/>
            <a:ext cx="529991" cy="529991"/>
          </a:xfrm>
          <a:prstGeom prst="rect">
            <a:avLst/>
          </a:prstGeom>
        </p:spPr>
      </p:pic>
      <p:pic>
        <p:nvPicPr>
          <p:cNvPr id="76" name="Elemento grafico 75" descr="Posta elettronica con riempimento a tinta unita">
            <a:extLst>
              <a:ext uri="{FF2B5EF4-FFF2-40B4-BE49-F238E27FC236}">
                <a16:creationId xmlns:a16="http://schemas.microsoft.com/office/drawing/2014/main" id="{4722E223-674F-49C0-83D7-F3E370124B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9421" y="4506313"/>
            <a:ext cx="529991" cy="529991"/>
          </a:xfrm>
          <a:prstGeom prst="rect">
            <a:avLst/>
          </a:prstGeom>
        </p:spPr>
      </p:pic>
      <p:sp>
        <p:nvSpPr>
          <p:cNvPr id="77" name="Ovale 76">
            <a:extLst>
              <a:ext uri="{FF2B5EF4-FFF2-40B4-BE49-F238E27FC236}">
                <a16:creationId xmlns:a16="http://schemas.microsoft.com/office/drawing/2014/main" id="{F03E6A83-D2B8-4D6F-9210-1D1FADD028EF}"/>
              </a:ext>
            </a:extLst>
          </p:cNvPr>
          <p:cNvSpPr/>
          <p:nvPr/>
        </p:nvSpPr>
        <p:spPr>
          <a:xfrm>
            <a:off x="798595" y="5524688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1A3EA894-7072-4E86-BFFB-9381A8CEE4D0}"/>
              </a:ext>
            </a:extLst>
          </p:cNvPr>
          <p:cNvSpPr txBox="1"/>
          <p:nvPr/>
        </p:nvSpPr>
        <p:spPr>
          <a:xfrm>
            <a:off x="1104076" y="5389199"/>
            <a:ext cx="10222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Pagina dedicata su sito RAVA:  </a:t>
            </a:r>
            <a:r>
              <a:rPr lang="it-IT" sz="1600" b="0" dirty="0">
                <a:hlinkClick r:id="rId7"/>
              </a:rPr>
              <a:t>https://www.regione.vda.it/energia/PR_FESR_2021-2027/avviso_enti_locali_i.aspx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879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208C641-F5EA-4B88-AFBD-F197C335C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4120" r="84313" b="7877"/>
          <a:stretch/>
        </p:blipFill>
        <p:spPr>
          <a:xfrm>
            <a:off x="211496" y="0"/>
            <a:ext cx="1128197" cy="1179129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A3612B3-A8DF-4AFA-92E1-34934A90D163}"/>
              </a:ext>
            </a:extLst>
          </p:cNvPr>
          <p:cNvCxnSpPr>
            <a:cxnSpLocks/>
          </p:cNvCxnSpPr>
          <p:nvPr/>
        </p:nvCxnSpPr>
        <p:spPr>
          <a:xfrm>
            <a:off x="8696716" y="369913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C9912FE5-7112-411A-B84B-40D38D7DA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2" y="191830"/>
            <a:ext cx="846897" cy="74141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3D449A3-46AA-459B-99A4-5A056513E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294" y="1339329"/>
            <a:ext cx="5313081" cy="749464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C091E60-7EB4-45D8-A535-6FCD46F95817}"/>
              </a:ext>
            </a:extLst>
          </p:cNvPr>
          <p:cNvSpPr txBox="1"/>
          <p:nvPr/>
        </p:nvSpPr>
        <p:spPr>
          <a:xfrm>
            <a:off x="1874160" y="2117667"/>
            <a:ext cx="9184638" cy="17161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AVVISO PER L’EFFICIENTAMENTO ENERGETICO </a:t>
            </a:r>
          </a:p>
          <a:p>
            <a:pPr algn="ctr">
              <a:lnSpc>
                <a:spcPct val="150000"/>
              </a:lnSpc>
            </a:pPr>
            <a:r>
              <a:rPr lang="it-IT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DEL PATRIMONIO EDILIZIO PUBBLICO DEGLI ENTI LOCALI</a:t>
            </a:r>
          </a:p>
          <a:p>
            <a:pPr algn="ctr">
              <a:lnSpc>
                <a:spcPct val="150000"/>
              </a:lnSpc>
            </a:pPr>
            <a:r>
              <a:rPr lang="it-IT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d.G.r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. 758/2024</a:t>
            </a:r>
            <a:endParaRPr lang="it-IT" sz="16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B6AA393-79CF-4513-B6F7-B5C8C1A813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3" b="98065" l="4706" r="99216">
                        <a14:foregroundMark x1="42353" y1="25484" x2="42353" y2="25484"/>
                        <a14:foregroundMark x1="10588" y1="49355" x2="10588" y2="49355"/>
                        <a14:foregroundMark x1="35294" y1="40968" x2="35294" y2="40968"/>
                        <a14:foregroundMark x1="40784" y1="47742" x2="40784" y2="47742"/>
                        <a14:foregroundMark x1="47059" y1="55161" x2="47059" y2="55161"/>
                        <a14:foregroundMark x1="50980" y1="60000" x2="50980" y2="60000"/>
                        <a14:foregroundMark x1="5490" y1="42581" x2="5490" y2="42581"/>
                        <a14:foregroundMark x1="91765" y1="20000" x2="91765" y2="20000"/>
                        <a14:foregroundMark x1="88235" y1="9032" x2="88235" y2="9032"/>
                        <a14:foregroundMark x1="73333" y1="2258" x2="73333" y2="2258"/>
                        <a14:foregroundMark x1="92549" y1="13548" x2="92549" y2="13548"/>
                        <a14:foregroundMark x1="99216" y1="23226" x2="99216" y2="23226"/>
                        <a14:foregroundMark x1="80000" y1="13548" x2="80000" y2="13548"/>
                        <a14:foregroundMark x1="67843" y1="13548" x2="67843" y2="13548"/>
                        <a14:foregroundMark x1="85490" y1="17097" x2="85490" y2="17097"/>
                        <a14:foregroundMark x1="62353" y1="74839" x2="62353" y2="74839"/>
                        <a14:foregroundMark x1="36078" y1="92903" x2="36078" y2="92903"/>
                        <a14:foregroundMark x1="39608" y1="98065" x2="39608" y2="98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5" y="2258043"/>
            <a:ext cx="1128196" cy="1371533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F0DB368-2DC6-4D6C-8D59-05AF0A305001}"/>
              </a:ext>
            </a:extLst>
          </p:cNvPr>
          <p:cNvCxnSpPr/>
          <p:nvPr/>
        </p:nvCxnSpPr>
        <p:spPr>
          <a:xfrm>
            <a:off x="999943" y="3887588"/>
            <a:ext cx="10375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FC712A9-9861-4AE8-BAAF-3276186B66CC}"/>
              </a:ext>
            </a:extLst>
          </p:cNvPr>
          <p:cNvCxnSpPr>
            <a:cxnSpLocks/>
          </p:cNvCxnSpPr>
          <p:nvPr/>
        </p:nvCxnSpPr>
        <p:spPr>
          <a:xfrm flipV="1">
            <a:off x="11375727" y="2170161"/>
            <a:ext cx="0" cy="1717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619212F-5CC5-4450-B075-BFEAF66FB87B}"/>
              </a:ext>
            </a:extLst>
          </p:cNvPr>
          <p:cNvCxnSpPr/>
          <p:nvPr/>
        </p:nvCxnSpPr>
        <p:spPr>
          <a:xfrm flipH="1">
            <a:off x="999943" y="2170161"/>
            <a:ext cx="10375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A6D557D-0C52-4906-88B8-4D9BBD42E8B0}"/>
              </a:ext>
            </a:extLst>
          </p:cNvPr>
          <p:cNvSpPr txBox="1"/>
          <p:nvPr/>
        </p:nvSpPr>
        <p:spPr>
          <a:xfrm>
            <a:off x="918025" y="4791677"/>
            <a:ext cx="10375784" cy="1453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algn="ctr">
              <a:lnSpc>
                <a:spcPct val="115000"/>
              </a:lnSpc>
            </a:pP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Avviso per l’efficientamento energetico degli enti locali: </a:t>
            </a:r>
          </a:p>
          <a:p>
            <a:pPr marL="269875" algn="ctr">
              <a:lnSpc>
                <a:spcPct val="115000"/>
              </a:lnSpc>
            </a:pP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interventi ammissibili, procedura e criteri di valutazione</a:t>
            </a:r>
          </a:p>
          <a:p>
            <a:pPr marL="269875" algn="ctr">
              <a:lnSpc>
                <a:spcPct val="115000"/>
              </a:lnSpc>
            </a:pPr>
            <a:endParaRPr lang="it-IT" sz="2000" b="1" i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algn="ctr">
              <a:lnSpc>
                <a:spcPct val="115000"/>
              </a:lnSpc>
              <a:spcAft>
                <a:spcPts val="600"/>
              </a:spcAft>
            </a:pPr>
            <a:r>
              <a:rPr lang="it-IT" sz="1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it-IT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Genny Brunet </a:t>
            </a:r>
            <a:r>
              <a:rPr lang="it-IT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– COA energia di </a:t>
            </a:r>
            <a:r>
              <a:rPr lang="it-IT" i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Finaosta</a:t>
            </a:r>
            <a:r>
              <a:rPr lang="it-IT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S.p.A.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AF37A36-FE8A-4E97-8EF1-22BF67170EE5}"/>
              </a:ext>
            </a:extLst>
          </p:cNvPr>
          <p:cNvCxnSpPr/>
          <p:nvPr/>
        </p:nvCxnSpPr>
        <p:spPr>
          <a:xfrm>
            <a:off x="999943" y="2170161"/>
            <a:ext cx="0" cy="17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404727E-0B33-4797-A90C-83BE7D151F0D}"/>
              </a:ext>
            </a:extLst>
          </p:cNvPr>
          <p:cNvCxnSpPr/>
          <p:nvPr/>
        </p:nvCxnSpPr>
        <p:spPr>
          <a:xfrm flipV="1">
            <a:off x="999943" y="3714640"/>
            <a:ext cx="0" cy="17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BC3D3BC-10B5-423A-8A7C-80FA28C8881C}"/>
              </a:ext>
            </a:extLst>
          </p:cNvPr>
          <p:cNvCxnSpPr>
            <a:cxnSpLocks/>
          </p:cNvCxnSpPr>
          <p:nvPr/>
        </p:nvCxnSpPr>
        <p:spPr>
          <a:xfrm>
            <a:off x="1874159" y="315061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id="{C0DBD483-65A9-49DB-B3A1-9BD982382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1" t="14120" r="56979" b="7877"/>
          <a:stretch/>
        </p:blipFill>
        <p:spPr>
          <a:xfrm>
            <a:off x="2403537" y="0"/>
            <a:ext cx="1128197" cy="1179129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C7BF4E7-621D-4654-9A9F-1A44AFDA7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3" t="14120" r="29818" b="7877"/>
          <a:stretch/>
        </p:blipFill>
        <p:spPr>
          <a:xfrm>
            <a:off x="4595578" y="0"/>
            <a:ext cx="967558" cy="1179129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5387B98E-B6E7-40C5-A45F-4538ADC9F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4" t="14120" r="3517" b="7877"/>
          <a:stretch/>
        </p:blipFill>
        <p:spPr>
          <a:xfrm>
            <a:off x="6626980" y="0"/>
            <a:ext cx="967558" cy="1179129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0E9546F-608E-477D-BCF8-C8C3164B3652}"/>
              </a:ext>
            </a:extLst>
          </p:cNvPr>
          <p:cNvCxnSpPr>
            <a:cxnSpLocks/>
          </p:cNvCxnSpPr>
          <p:nvPr/>
        </p:nvCxnSpPr>
        <p:spPr>
          <a:xfrm>
            <a:off x="4142438" y="315061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BEA11F03-DC93-4B2C-B9BD-37B7BFE94188}"/>
              </a:ext>
            </a:extLst>
          </p:cNvPr>
          <p:cNvCxnSpPr>
            <a:cxnSpLocks/>
          </p:cNvCxnSpPr>
          <p:nvPr/>
        </p:nvCxnSpPr>
        <p:spPr>
          <a:xfrm>
            <a:off x="6105917" y="306283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B76BE87-7D98-486B-823D-8207E6CA8596}"/>
              </a:ext>
            </a:extLst>
          </p:cNvPr>
          <p:cNvCxnSpPr>
            <a:cxnSpLocks/>
          </p:cNvCxnSpPr>
          <p:nvPr/>
        </p:nvCxnSpPr>
        <p:spPr>
          <a:xfrm>
            <a:off x="8150912" y="315061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2BFB1B83-80E8-489A-B3F4-C04465156A8E}"/>
              </a:ext>
            </a:extLst>
          </p:cNvPr>
          <p:cNvCxnSpPr>
            <a:cxnSpLocks/>
          </p:cNvCxnSpPr>
          <p:nvPr/>
        </p:nvCxnSpPr>
        <p:spPr>
          <a:xfrm>
            <a:off x="10110847" y="306283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3" name="Immagine 42">
            <a:extLst>
              <a:ext uri="{FF2B5EF4-FFF2-40B4-BE49-F238E27FC236}">
                <a16:creationId xmlns:a16="http://schemas.microsoft.com/office/drawing/2014/main" id="{0A095459-C031-45D8-9433-4232E307DD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37216" r="20673" b="36497"/>
          <a:stretch/>
        </p:blipFill>
        <p:spPr>
          <a:xfrm>
            <a:off x="10525172" y="401785"/>
            <a:ext cx="1373330" cy="341698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5C39149-9A72-43AE-9C06-2E91D9F31D85}"/>
              </a:ext>
            </a:extLst>
          </p:cNvPr>
          <p:cNvSpPr txBox="1"/>
          <p:nvPr/>
        </p:nvSpPr>
        <p:spPr>
          <a:xfrm>
            <a:off x="3047301" y="4006726"/>
            <a:ext cx="609460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algn="ctr">
              <a:lnSpc>
                <a:spcPct val="115000"/>
              </a:lnSpc>
              <a:spcAft>
                <a:spcPts val="600"/>
              </a:spcAft>
            </a:pPr>
            <a:r>
              <a:rPr lang="it-IT" sz="1800" b="1" i="1" dirty="0">
                <a:cs typeface="Times New Roman" panose="02020603050405020304" pitchFamily="18" charset="0"/>
              </a:rPr>
              <a:t>CELVA - 18 LUGLIO 2024</a:t>
            </a:r>
          </a:p>
        </p:txBody>
      </p:sp>
    </p:spTree>
    <p:extLst>
      <p:ext uri="{BB962C8B-B14F-4D97-AF65-F5344CB8AC3E}">
        <p14:creationId xmlns:p14="http://schemas.microsoft.com/office/powerpoint/2010/main" val="388388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2739568" y="1621666"/>
            <a:ext cx="51050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chemeClr val="accent1"/>
                </a:solidFill>
                <a:latin typeface="Calibri" panose="020F0502020204030204" pitchFamily="34" charset="0"/>
              </a:rPr>
              <a:t>QUALI INTERVENTI SONO AMMISSIBILI?</a:t>
            </a:r>
            <a:endParaRPr lang="it-IT" sz="44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Elemento grafico 2" descr="Strumenti con riempimento a tinta unita">
            <a:extLst>
              <a:ext uri="{FF2B5EF4-FFF2-40B4-BE49-F238E27FC236}">
                <a16:creationId xmlns:a16="http://schemas.microsoft.com/office/drawing/2014/main" id="{DA85C087-2CB6-4DD9-E0F5-6C55914C8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413" y="1443521"/>
            <a:ext cx="1984621" cy="19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CONDIZIONI DI AMMISSIBILITÀ DEGLI INTERVENTI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1157027" y="1255643"/>
            <a:ext cx="10428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Gli interventi di efficientamento energetico devono comprendere ALMENO UNA delle seguenti voci:</a:t>
            </a:r>
            <a:endParaRPr lang="it-IT" sz="2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38F5046-688E-4881-8FF4-6CD1D6B5A97D}"/>
              </a:ext>
            </a:extLst>
          </p:cNvPr>
          <p:cNvSpPr txBox="1"/>
          <p:nvPr/>
        </p:nvSpPr>
        <p:spPr>
          <a:xfrm>
            <a:off x="1157027" y="2639538"/>
            <a:ext cx="103128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b="1" i="0" u="none" strike="noStrike" baseline="0" dirty="0">
                <a:latin typeface="Calibri" panose="020F0502020204030204" pitchFamily="34" charset="0"/>
              </a:rPr>
              <a:t>sostituzione di chiusure trasparenti comprensive di infissi 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delimitanti il volume climatizzato (comprese vetrine e infissi non apribili ed eventuali sistemi di schermatura integrati nell’infisso stesso)</a:t>
            </a:r>
            <a:endParaRPr lang="it-IT" sz="1700" dirty="0"/>
          </a:p>
        </p:txBody>
      </p:sp>
      <p:cxnSp>
        <p:nvCxnSpPr>
          <p:cNvPr id="25" name="Connettore a gomito 24">
            <a:extLst>
              <a:ext uri="{FF2B5EF4-FFF2-40B4-BE49-F238E27FC236}">
                <a16:creationId xmlns:a16="http://schemas.microsoft.com/office/drawing/2014/main" id="{AF904A61-EB55-4A3A-95A0-2EBD34E277D2}"/>
              </a:ext>
            </a:extLst>
          </p:cNvPr>
          <p:cNvCxnSpPr/>
          <p:nvPr/>
        </p:nvCxnSpPr>
        <p:spPr>
          <a:xfrm rot="16200000" flipH="1">
            <a:off x="549641" y="1805122"/>
            <a:ext cx="561909" cy="464685"/>
          </a:xfrm>
          <a:prstGeom prst="bentConnector3">
            <a:avLst>
              <a:gd name="adj1" fmla="val 995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6.1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97E3043-835F-41D4-930A-6987C9660701}"/>
              </a:ext>
            </a:extLst>
          </p:cNvPr>
          <p:cNvSpPr txBox="1"/>
          <p:nvPr/>
        </p:nvSpPr>
        <p:spPr>
          <a:xfrm>
            <a:off x="1157027" y="3357263"/>
            <a:ext cx="103128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i="0" u="none" strike="noStrike" baseline="0" dirty="0">
                <a:latin typeface="Calibri" panose="020F0502020204030204" pitchFamily="34" charset="0"/>
              </a:rPr>
              <a:t>installazione di </a:t>
            </a:r>
            <a:r>
              <a:rPr lang="it-IT" sz="1700" b="1" u="none" strike="noStrike" baseline="0" dirty="0">
                <a:latin typeface="Calibri" panose="020F0502020204030204" pitchFamily="34" charset="0"/>
              </a:rPr>
              <a:t>sistemi di schermatura e/o ombreggiamento 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di chiusure trasparenti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, fissi o mobili, non </a:t>
            </a:r>
          </a:p>
          <a:p>
            <a:r>
              <a:rPr lang="it-IT" sz="1700" i="0" u="none" strike="noStrike" baseline="0" dirty="0">
                <a:latin typeface="Calibri" panose="020F0502020204030204" pitchFamily="34" charset="0"/>
              </a:rPr>
              <a:t>trasportabili; </a:t>
            </a:r>
            <a:endParaRPr lang="it-IT" sz="1700" b="1" dirty="0"/>
          </a:p>
        </p:txBody>
      </p:sp>
      <p:cxnSp>
        <p:nvCxnSpPr>
          <p:cNvPr id="23" name="Connettore a gomito 22">
            <a:extLst>
              <a:ext uri="{FF2B5EF4-FFF2-40B4-BE49-F238E27FC236}">
                <a16:creationId xmlns:a16="http://schemas.microsoft.com/office/drawing/2014/main" id="{B508B3DE-1E48-4450-A9A7-97F80C230FE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5689" y="2300455"/>
            <a:ext cx="830347" cy="465224"/>
          </a:xfrm>
          <a:prstGeom prst="bentConnector3">
            <a:avLst>
              <a:gd name="adj1" fmla="val 997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112D3DF-6716-411F-B762-11924673EDD1}"/>
              </a:ext>
            </a:extLst>
          </p:cNvPr>
          <p:cNvSpPr txBox="1"/>
          <p:nvPr/>
        </p:nvSpPr>
        <p:spPr>
          <a:xfrm>
            <a:off x="1157027" y="4067845"/>
            <a:ext cx="10178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sostituzione  di sistemi per l’illuminazione di interni e delle pertinenze esterne esistenti con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sistemi efficienti di illuminazione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</p:txBody>
      </p:sp>
      <p:cxnSp>
        <p:nvCxnSpPr>
          <p:cNvPr id="29" name="Connettore a gomito 28">
            <a:extLst>
              <a:ext uri="{FF2B5EF4-FFF2-40B4-BE49-F238E27FC236}">
                <a16:creationId xmlns:a16="http://schemas.microsoft.com/office/drawing/2014/main" id="{0A219AD1-DC7B-4D89-AF89-429F8FD725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5613" y="3010562"/>
            <a:ext cx="829962" cy="464689"/>
          </a:xfrm>
          <a:prstGeom prst="bentConnector3">
            <a:avLst>
              <a:gd name="adj1" fmla="val 1007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45464B2B-A1E1-4CCB-AB28-8963E4D23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9" y="1141749"/>
            <a:ext cx="580228" cy="642194"/>
          </a:xfrm>
          <a:prstGeom prst="rect">
            <a:avLst/>
          </a:prstGeom>
        </p:spPr>
      </p:pic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1A0735CF-E3CF-49AD-AB7F-DEFB3CC52BF1}"/>
              </a:ext>
            </a:extLst>
          </p:cNvPr>
          <p:cNvCxnSpPr>
            <a:cxnSpLocks/>
          </p:cNvCxnSpPr>
          <p:nvPr/>
        </p:nvCxnSpPr>
        <p:spPr>
          <a:xfrm>
            <a:off x="598250" y="1590261"/>
            <a:ext cx="0" cy="813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3302DCB-FCBB-46DB-8433-80243873AE77}"/>
              </a:ext>
            </a:extLst>
          </p:cNvPr>
          <p:cNvSpPr txBox="1"/>
          <p:nvPr/>
        </p:nvSpPr>
        <p:spPr>
          <a:xfrm>
            <a:off x="1200767" y="4712953"/>
            <a:ext cx="10312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installazione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tecnologie di gestione e controllo automatico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(building 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automation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degli impianti termici ed elettrici, ivi inclusi gli interventi di installazione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sistemi di termoregolazione e  contabilizzazione del calore e di sistemi di monitoraggio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visualizzazione all’utenza dei consumi e/o delle produzioni di energia rinnovabile dell’edificio</a:t>
            </a:r>
            <a:endParaRPr lang="it-IT" dirty="0"/>
          </a:p>
        </p:txBody>
      </p:sp>
      <p:cxnSp>
        <p:nvCxnSpPr>
          <p:cNvPr id="53" name="Connettore a gomito 52">
            <a:extLst>
              <a:ext uri="{FF2B5EF4-FFF2-40B4-BE49-F238E27FC236}">
                <a16:creationId xmlns:a16="http://schemas.microsoft.com/office/drawing/2014/main" id="{00775112-B599-43B2-BB1D-A5AF1C6A7E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5614" y="3743439"/>
            <a:ext cx="829962" cy="464689"/>
          </a:xfrm>
          <a:prstGeom prst="bentConnector3">
            <a:avLst>
              <a:gd name="adj1" fmla="val 1007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a gomito 24">
            <a:extLst>
              <a:ext uri="{FF2B5EF4-FFF2-40B4-BE49-F238E27FC236}">
                <a16:creationId xmlns:a16="http://schemas.microsoft.com/office/drawing/2014/main" id="{AF904A61-EB55-4A3A-95A0-2EBD34E277D2}"/>
              </a:ext>
            </a:extLst>
          </p:cNvPr>
          <p:cNvCxnSpPr/>
          <p:nvPr/>
        </p:nvCxnSpPr>
        <p:spPr>
          <a:xfrm rot="16200000" flipH="1">
            <a:off x="454803" y="4534211"/>
            <a:ext cx="750979" cy="464086"/>
          </a:xfrm>
          <a:prstGeom prst="bentConnector3">
            <a:avLst>
              <a:gd name="adj1" fmla="val 1002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2BEAD95-F8C0-463A-9903-FB65CC1BC660}"/>
              </a:ext>
            </a:extLst>
          </p:cNvPr>
          <p:cNvSpPr txBox="1"/>
          <p:nvPr/>
        </p:nvSpPr>
        <p:spPr>
          <a:xfrm>
            <a:off x="1157028" y="2138404"/>
            <a:ext cx="1042813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b="1" i="0" u="none" strike="noStrike" baseline="0" dirty="0">
                <a:latin typeface="Calibri" panose="020F0502020204030204" pitchFamily="34" charset="0"/>
              </a:rPr>
              <a:t>isolamento termico di superfici opache 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delimitanti il volume climatizzato (anche 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cappotto armato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8181474" y="1590261"/>
            <a:ext cx="1491915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CONDIZIONI DI AMMISSIBILITÀ DEGLI INTERVENTI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2BEAD95-F8C0-463A-9903-FB65CC1BC660}"/>
              </a:ext>
            </a:extLst>
          </p:cNvPr>
          <p:cNvSpPr txBox="1"/>
          <p:nvPr/>
        </p:nvSpPr>
        <p:spPr>
          <a:xfrm>
            <a:off x="1196919" y="1489034"/>
            <a:ext cx="1008063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700" i="0" u="none" strike="noStrike" baseline="0" dirty="0">
                <a:latin typeface="Calibri" panose="020F0502020204030204" pitchFamily="34" charset="0"/>
              </a:rPr>
              <a:t>interventi di 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efficientamento/sostituzione di componenti 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relativi a uno o più sottosistemi (generazione, accumulo, distribuzione ed emissione) degli 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impianti di climatizzazione invernale e/o estiva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, e/o di produzione di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 acqua calda sanitaria 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(ACS), ivi inclusi gli interventi di </a:t>
            </a:r>
            <a:r>
              <a:rPr lang="it-IT" sz="1700" b="1" i="0" u="none" strike="noStrike" baseline="0" dirty="0">
                <a:latin typeface="Calibri" panose="020F0502020204030204" pitchFamily="34" charset="0"/>
              </a:rPr>
              <a:t>installazione di pompe di calore elettriche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, anche geotermiche, di installazione di collettori solari termici anche abbinati a sistemi di solar </a:t>
            </a:r>
            <a:r>
              <a:rPr lang="it-IT" sz="1700" i="0" u="none" strike="noStrike" baseline="0" dirty="0" err="1">
                <a:latin typeface="Calibri" panose="020F0502020204030204" pitchFamily="34" charset="0"/>
              </a:rPr>
              <a:t>cooling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, nonché di installazione di scaldacqua a pompa di calore. </a:t>
            </a:r>
          </a:p>
        </p:txBody>
      </p: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id="{E1292061-5000-4B69-B8E2-D56C2192CDAE}"/>
              </a:ext>
            </a:extLst>
          </p:cNvPr>
          <p:cNvCxnSpPr>
            <a:cxnSpLocks/>
          </p:cNvCxnSpPr>
          <p:nvPr/>
        </p:nvCxnSpPr>
        <p:spPr>
          <a:xfrm>
            <a:off x="635368" y="1473132"/>
            <a:ext cx="483353" cy="227777"/>
          </a:xfrm>
          <a:prstGeom prst="bentConnector3">
            <a:avLst>
              <a:gd name="adj1" fmla="val -26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6.1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73D6AA9-A3F9-4595-8ED9-0BD8A4B30B54}"/>
              </a:ext>
            </a:extLst>
          </p:cNvPr>
          <p:cNvSpPr txBox="1"/>
          <p:nvPr/>
        </p:nvSpPr>
        <p:spPr>
          <a:xfrm>
            <a:off x="1759890" y="2930418"/>
            <a:ext cx="942947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1" u="sng" dirty="0"/>
              <a:t>Non sono ammissibili</a:t>
            </a:r>
            <a:r>
              <a:rPr lang="it-IT" b="1" dirty="0"/>
              <a:t> </a:t>
            </a:r>
            <a:r>
              <a:rPr lang="it-IT" dirty="0"/>
              <a:t>gli interventi di: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installazione di generatori di calore alimentati da olio combustibile, gasolio, GPL o gas naturale,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installazione di caldaie a biomassa se in sostituzione di pompe di calore,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installazione di generatori di calore per i quali sia presente a una  distanza inferiore a 1000 metri dall’edificio una rete di teleriscaldamento (fatte salve eventuali limitazioni all’allacciamento verificate con l’azienda distributrice)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installazione di boiler elettrici,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la messa a norma dell’impianto elettrico esistente 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75F4B011-531B-4E7C-842E-FEDA70C08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4" y="839411"/>
            <a:ext cx="410054" cy="4538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4FD8E8E-7FB0-4033-8D25-42A8C937E79E}"/>
              </a:ext>
            </a:extLst>
          </p:cNvPr>
          <p:cNvCxnSpPr>
            <a:cxnSpLocks/>
          </p:cNvCxnSpPr>
          <p:nvPr/>
        </p:nvCxnSpPr>
        <p:spPr>
          <a:xfrm>
            <a:off x="616691" y="1215046"/>
            <a:ext cx="0" cy="213055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a gomito 42">
            <a:extLst>
              <a:ext uri="{FF2B5EF4-FFF2-40B4-BE49-F238E27FC236}">
                <a16:creationId xmlns:a16="http://schemas.microsoft.com/office/drawing/2014/main" id="{E2301362-F1C3-4A18-A121-1779FCAB062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786044" y="3152266"/>
            <a:ext cx="3326178" cy="483356"/>
          </a:xfrm>
          <a:prstGeom prst="bentConnector3">
            <a:avLst>
              <a:gd name="adj1" fmla="val 999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2B45622-E449-411D-86C6-6429BB9A3CAD}"/>
              </a:ext>
            </a:extLst>
          </p:cNvPr>
          <p:cNvSpPr txBox="1"/>
          <p:nvPr/>
        </p:nvSpPr>
        <p:spPr>
          <a:xfrm>
            <a:off x="1196919" y="4872367"/>
            <a:ext cx="1008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interventi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efficientamento/sostituzione/nuova installazione di sistemi di ventilazione meccanica </a:t>
            </a:r>
            <a:endParaRPr lang="it-IT" b="1" dirty="0"/>
          </a:p>
        </p:txBody>
      </p:sp>
      <p:sp>
        <p:nvSpPr>
          <p:cNvPr id="15" name="Rettangolo 14"/>
          <p:cNvSpPr/>
          <p:nvPr/>
        </p:nvSpPr>
        <p:spPr>
          <a:xfrm>
            <a:off x="1118720" y="3230928"/>
            <a:ext cx="6411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360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3EDCCD07-695C-436E-A837-8BF83AF9F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2" y="2748544"/>
            <a:ext cx="593489" cy="656872"/>
          </a:xfrm>
          <a:prstGeom prst="rect">
            <a:avLst/>
          </a:prstGeom>
        </p:spPr>
      </p:pic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CONDIZIONI DI AMMISSIBILITÀ DEGLI INTERVENTI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id="{E1292061-5000-4B69-B8E2-D56C2192CDAE}"/>
              </a:ext>
            </a:extLst>
          </p:cNvPr>
          <p:cNvCxnSpPr>
            <a:cxnSpLocks/>
          </p:cNvCxnSpPr>
          <p:nvPr/>
        </p:nvCxnSpPr>
        <p:spPr>
          <a:xfrm>
            <a:off x="643319" y="2045629"/>
            <a:ext cx="483353" cy="227777"/>
          </a:xfrm>
          <a:prstGeom prst="bentConnector3">
            <a:avLst>
              <a:gd name="adj1" fmla="val -26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6.2</a:t>
            </a:r>
          </a:p>
        </p:txBody>
      </p: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D8800D9B-912D-46EE-8570-52B5C87440A0}"/>
              </a:ext>
            </a:extLst>
          </p:cNvPr>
          <p:cNvCxnSpPr>
            <a:cxnSpLocks/>
          </p:cNvCxnSpPr>
          <p:nvPr/>
        </p:nvCxnSpPr>
        <p:spPr>
          <a:xfrm flipV="1">
            <a:off x="624326" y="3452583"/>
            <a:ext cx="489806" cy="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4FD8E8E-7FB0-4033-8D25-42A8C937E79E}"/>
              </a:ext>
            </a:extLst>
          </p:cNvPr>
          <p:cNvCxnSpPr>
            <a:cxnSpLocks/>
          </p:cNvCxnSpPr>
          <p:nvPr/>
        </p:nvCxnSpPr>
        <p:spPr>
          <a:xfrm>
            <a:off x="616691" y="1755735"/>
            <a:ext cx="0" cy="213055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C6D647-E7A5-43A2-96CB-6599B8187F12}"/>
              </a:ext>
            </a:extLst>
          </p:cNvPr>
          <p:cNvSpPr txBox="1"/>
          <p:nvPr/>
        </p:nvSpPr>
        <p:spPr>
          <a:xfrm>
            <a:off x="1170463" y="2088740"/>
            <a:ext cx="1008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infrastrutture per la ricarica dei veicoli elettrici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uso privato (a uso esclusivo dei veicoli del soggetto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proponente)</a:t>
            </a:r>
            <a:endParaRPr lang="it-IT" b="1" dirty="0"/>
          </a:p>
        </p:txBody>
      </p:sp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9E7158E1-65A9-4038-9C16-FA2510456146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5806" y="4024114"/>
            <a:ext cx="1802997" cy="452450"/>
          </a:xfrm>
          <a:prstGeom prst="bentConnector3">
            <a:avLst>
              <a:gd name="adj1" fmla="val 998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8A549B9-0D7B-4B01-BECF-D8173400224A}"/>
              </a:ext>
            </a:extLst>
          </p:cNvPr>
          <p:cNvSpPr txBox="1"/>
          <p:nvPr/>
        </p:nvSpPr>
        <p:spPr>
          <a:xfrm>
            <a:off x="1157027" y="1072763"/>
            <a:ext cx="10428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Fatto l’obbligo di prevedere almeno una delle voci precedentemente elencate, gli interventi possono prevedere ANCHE:</a:t>
            </a:r>
            <a:endParaRPr lang="it-IT" sz="2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A3EFDB41-9BB1-4561-A55F-9FFC21A12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9" y="1141749"/>
            <a:ext cx="580228" cy="642194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69A4E00-B3B7-400B-95F5-8D5260BEA447}"/>
              </a:ext>
            </a:extLst>
          </p:cNvPr>
          <p:cNvSpPr txBox="1"/>
          <p:nvPr/>
        </p:nvSpPr>
        <p:spPr>
          <a:xfrm>
            <a:off x="1166974" y="3216799"/>
            <a:ext cx="9643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installazione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sistemi di produzione di energia elettrica alimentati da fonti energetiche rinnovabili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sull’edificio e relative pertinenze, purché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potenza nominale inferiore a 500 kW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anche dotati di  accumulo. </a:t>
            </a:r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4BE7525-24BD-42F0-B7C2-400001173891}"/>
              </a:ext>
            </a:extLst>
          </p:cNvPr>
          <p:cNvSpPr txBox="1"/>
          <p:nvPr/>
        </p:nvSpPr>
        <p:spPr>
          <a:xfrm>
            <a:off x="1856628" y="4352115"/>
            <a:ext cx="895365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non sono ammissibili</a:t>
            </a:r>
            <a:r>
              <a:rPr lang="it-IT" sz="13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interventi che prevedano uno scostamento dei pannelli  fotovoltaici maggiore di 90° rispetto all’azimut (sud) </a:t>
            </a:r>
            <a:endParaRPr lang="it-IT" sz="1300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C6A7758-01B7-4AD3-A8B7-D06485C1C7AC}"/>
              </a:ext>
            </a:extLst>
          </p:cNvPr>
          <p:cNvSpPr txBox="1"/>
          <p:nvPr/>
        </p:nvSpPr>
        <p:spPr>
          <a:xfrm>
            <a:off x="1071918" y="4949168"/>
            <a:ext cx="9643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interventi finalizzati al rispetto del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principio del DNSH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All.2</a:t>
            </a:r>
            <a:r>
              <a:rPr lang="it-IT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1459854" y="3987855"/>
            <a:ext cx="396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003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208C641-F5EA-4B88-AFBD-F197C335C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4120" r="84313" b="7877"/>
          <a:stretch/>
        </p:blipFill>
        <p:spPr>
          <a:xfrm>
            <a:off x="211496" y="0"/>
            <a:ext cx="1128197" cy="1179129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A3612B3-A8DF-4AFA-92E1-34934A90D163}"/>
              </a:ext>
            </a:extLst>
          </p:cNvPr>
          <p:cNvCxnSpPr>
            <a:cxnSpLocks/>
          </p:cNvCxnSpPr>
          <p:nvPr/>
        </p:nvCxnSpPr>
        <p:spPr>
          <a:xfrm>
            <a:off x="8696716" y="369913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C9912FE5-7112-411A-B84B-40D38D7DA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2" y="191830"/>
            <a:ext cx="846897" cy="74141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3D449A3-46AA-459B-99A4-5A056513E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294" y="1339329"/>
            <a:ext cx="5313081" cy="749464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C091E60-7EB4-45D8-A535-6FCD46F95817}"/>
              </a:ext>
            </a:extLst>
          </p:cNvPr>
          <p:cNvSpPr txBox="1"/>
          <p:nvPr/>
        </p:nvSpPr>
        <p:spPr>
          <a:xfrm>
            <a:off x="1874160" y="2117667"/>
            <a:ext cx="9184638" cy="17161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AVVISO PER L’EFFICIENTAMENTO ENERGETICO </a:t>
            </a:r>
          </a:p>
          <a:p>
            <a:pPr algn="ctr">
              <a:lnSpc>
                <a:spcPct val="150000"/>
              </a:lnSpc>
            </a:pPr>
            <a:r>
              <a:rPr lang="it-IT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DEL PATRIMONIO EDILIZIO PUBBLICO DEGLI ENTI LOCALI</a:t>
            </a:r>
          </a:p>
          <a:p>
            <a:pPr algn="ctr">
              <a:lnSpc>
                <a:spcPct val="150000"/>
              </a:lnSpc>
            </a:pPr>
            <a:r>
              <a:rPr lang="it-IT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d.G.r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. 758/2024</a:t>
            </a:r>
            <a:endParaRPr lang="it-IT" sz="16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B6AA393-79CF-4513-B6F7-B5C8C1A813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3" b="98065" l="4706" r="99216">
                        <a14:foregroundMark x1="42353" y1="25484" x2="42353" y2="25484"/>
                        <a14:foregroundMark x1="10588" y1="49355" x2="10588" y2="49355"/>
                        <a14:foregroundMark x1="35294" y1="40968" x2="35294" y2="40968"/>
                        <a14:foregroundMark x1="40784" y1="47742" x2="40784" y2="47742"/>
                        <a14:foregroundMark x1="47059" y1="55161" x2="47059" y2="55161"/>
                        <a14:foregroundMark x1="50980" y1="60000" x2="50980" y2="60000"/>
                        <a14:foregroundMark x1="5490" y1="42581" x2="5490" y2="42581"/>
                        <a14:foregroundMark x1="91765" y1="20000" x2="91765" y2="20000"/>
                        <a14:foregroundMark x1="88235" y1="9032" x2="88235" y2="9032"/>
                        <a14:foregroundMark x1="73333" y1="2258" x2="73333" y2="2258"/>
                        <a14:foregroundMark x1="92549" y1="13548" x2="92549" y2="13548"/>
                        <a14:foregroundMark x1="99216" y1="23226" x2="99216" y2="23226"/>
                        <a14:foregroundMark x1="80000" y1="13548" x2="80000" y2="13548"/>
                        <a14:foregroundMark x1="67843" y1="13548" x2="67843" y2="13548"/>
                        <a14:foregroundMark x1="85490" y1="17097" x2="85490" y2="17097"/>
                        <a14:foregroundMark x1="62353" y1="74839" x2="62353" y2="74839"/>
                        <a14:foregroundMark x1="36078" y1="92903" x2="36078" y2="92903"/>
                        <a14:foregroundMark x1="39608" y1="98065" x2="39608" y2="98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5" y="2258043"/>
            <a:ext cx="1128196" cy="1371533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F0DB368-2DC6-4D6C-8D59-05AF0A305001}"/>
              </a:ext>
            </a:extLst>
          </p:cNvPr>
          <p:cNvCxnSpPr/>
          <p:nvPr/>
        </p:nvCxnSpPr>
        <p:spPr>
          <a:xfrm>
            <a:off x="999943" y="3887588"/>
            <a:ext cx="10375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FC712A9-9861-4AE8-BAAF-3276186B66CC}"/>
              </a:ext>
            </a:extLst>
          </p:cNvPr>
          <p:cNvCxnSpPr>
            <a:cxnSpLocks/>
          </p:cNvCxnSpPr>
          <p:nvPr/>
        </p:nvCxnSpPr>
        <p:spPr>
          <a:xfrm flipV="1">
            <a:off x="11375727" y="2170161"/>
            <a:ext cx="0" cy="1717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619212F-5CC5-4450-B075-BFEAF66FB87B}"/>
              </a:ext>
            </a:extLst>
          </p:cNvPr>
          <p:cNvCxnSpPr/>
          <p:nvPr/>
        </p:nvCxnSpPr>
        <p:spPr>
          <a:xfrm flipH="1">
            <a:off x="999943" y="2170161"/>
            <a:ext cx="10375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A6D557D-0C52-4906-88B8-4D9BBD42E8B0}"/>
              </a:ext>
            </a:extLst>
          </p:cNvPr>
          <p:cNvSpPr txBox="1"/>
          <p:nvPr/>
        </p:nvSpPr>
        <p:spPr>
          <a:xfrm>
            <a:off x="918025" y="4791677"/>
            <a:ext cx="10375784" cy="110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algn="ctr">
              <a:lnSpc>
                <a:spcPct val="115000"/>
              </a:lnSpc>
            </a:pP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Avviso per l’efficientamento energetico degli enti locali: </a:t>
            </a:r>
          </a:p>
          <a:p>
            <a:pPr marL="269875" algn="ctr">
              <a:lnSpc>
                <a:spcPct val="115000"/>
              </a:lnSpc>
            </a:pP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Finalità e aspetti generali</a:t>
            </a:r>
            <a:endParaRPr lang="it-IT" sz="2000" b="1" i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algn="ctr">
              <a:lnSpc>
                <a:spcPct val="115000"/>
              </a:lnSpc>
              <a:spcAft>
                <a:spcPts val="600"/>
              </a:spcAft>
            </a:pPr>
            <a:r>
              <a:rPr lang="it-IT" sz="1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it-IT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Tamara Cappellari </a:t>
            </a:r>
            <a:r>
              <a:rPr lang="it-IT" i="1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sz="1600" i="1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Dipartimento sviluppo economico ed energia</a:t>
            </a:r>
            <a:endParaRPr lang="it-IT" sz="11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AF37A36-FE8A-4E97-8EF1-22BF67170EE5}"/>
              </a:ext>
            </a:extLst>
          </p:cNvPr>
          <p:cNvCxnSpPr/>
          <p:nvPr/>
        </p:nvCxnSpPr>
        <p:spPr>
          <a:xfrm>
            <a:off x="999943" y="2170161"/>
            <a:ext cx="0" cy="17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404727E-0B33-4797-A90C-83BE7D151F0D}"/>
              </a:ext>
            </a:extLst>
          </p:cNvPr>
          <p:cNvCxnSpPr/>
          <p:nvPr/>
        </p:nvCxnSpPr>
        <p:spPr>
          <a:xfrm flipV="1">
            <a:off x="999943" y="3714640"/>
            <a:ext cx="0" cy="17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BC3D3BC-10B5-423A-8A7C-80FA28C8881C}"/>
              </a:ext>
            </a:extLst>
          </p:cNvPr>
          <p:cNvCxnSpPr>
            <a:cxnSpLocks/>
          </p:cNvCxnSpPr>
          <p:nvPr/>
        </p:nvCxnSpPr>
        <p:spPr>
          <a:xfrm>
            <a:off x="1874159" y="315061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id="{C0DBD483-65A9-49DB-B3A1-9BD982382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1" t="14120" r="56979" b="7877"/>
          <a:stretch/>
        </p:blipFill>
        <p:spPr>
          <a:xfrm>
            <a:off x="2403537" y="0"/>
            <a:ext cx="1128197" cy="1179129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C7BF4E7-621D-4654-9A9F-1A44AFDA7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3" t="14120" r="29818" b="7877"/>
          <a:stretch/>
        </p:blipFill>
        <p:spPr>
          <a:xfrm>
            <a:off x="4595578" y="0"/>
            <a:ext cx="967558" cy="1179129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5387B98E-B6E7-40C5-A45F-4538ADC9F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4" t="14120" r="3517" b="7877"/>
          <a:stretch/>
        </p:blipFill>
        <p:spPr>
          <a:xfrm>
            <a:off x="6626980" y="0"/>
            <a:ext cx="967558" cy="1179129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0E9546F-608E-477D-BCF8-C8C3164B3652}"/>
              </a:ext>
            </a:extLst>
          </p:cNvPr>
          <p:cNvCxnSpPr>
            <a:cxnSpLocks/>
          </p:cNvCxnSpPr>
          <p:nvPr/>
        </p:nvCxnSpPr>
        <p:spPr>
          <a:xfrm>
            <a:off x="4142438" y="315061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BEA11F03-DC93-4B2C-B9BD-37B7BFE94188}"/>
              </a:ext>
            </a:extLst>
          </p:cNvPr>
          <p:cNvCxnSpPr>
            <a:cxnSpLocks/>
          </p:cNvCxnSpPr>
          <p:nvPr/>
        </p:nvCxnSpPr>
        <p:spPr>
          <a:xfrm>
            <a:off x="6105917" y="306283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B76BE87-7D98-486B-823D-8207E6CA8596}"/>
              </a:ext>
            </a:extLst>
          </p:cNvPr>
          <p:cNvCxnSpPr>
            <a:cxnSpLocks/>
          </p:cNvCxnSpPr>
          <p:nvPr/>
        </p:nvCxnSpPr>
        <p:spPr>
          <a:xfrm>
            <a:off x="8150912" y="315061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2BFB1B83-80E8-489A-B3F4-C04465156A8E}"/>
              </a:ext>
            </a:extLst>
          </p:cNvPr>
          <p:cNvCxnSpPr>
            <a:cxnSpLocks/>
          </p:cNvCxnSpPr>
          <p:nvPr/>
        </p:nvCxnSpPr>
        <p:spPr>
          <a:xfrm>
            <a:off x="10110847" y="306283"/>
            <a:ext cx="0" cy="532702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3" name="Immagine 42">
            <a:extLst>
              <a:ext uri="{FF2B5EF4-FFF2-40B4-BE49-F238E27FC236}">
                <a16:creationId xmlns:a16="http://schemas.microsoft.com/office/drawing/2014/main" id="{0A095459-C031-45D8-9433-4232E307DD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37216" r="20673" b="36497"/>
          <a:stretch/>
        </p:blipFill>
        <p:spPr>
          <a:xfrm>
            <a:off x="10525172" y="401785"/>
            <a:ext cx="1373330" cy="341698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5C39149-9A72-43AE-9C06-2E91D9F31D85}"/>
              </a:ext>
            </a:extLst>
          </p:cNvPr>
          <p:cNvSpPr txBox="1"/>
          <p:nvPr/>
        </p:nvSpPr>
        <p:spPr>
          <a:xfrm>
            <a:off x="3047301" y="4006726"/>
            <a:ext cx="609460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algn="ctr">
              <a:lnSpc>
                <a:spcPct val="115000"/>
              </a:lnSpc>
              <a:spcAft>
                <a:spcPts val="600"/>
              </a:spcAft>
            </a:pPr>
            <a:r>
              <a:rPr lang="it-IT" sz="1800" b="1" i="1" dirty="0">
                <a:cs typeface="Times New Roman" panose="02020603050405020304" pitchFamily="18" charset="0"/>
              </a:rPr>
              <a:t>SEDE CELVA - 18 LUGLIO 2024</a:t>
            </a:r>
          </a:p>
        </p:txBody>
      </p:sp>
    </p:spTree>
    <p:extLst>
      <p:ext uri="{BB962C8B-B14F-4D97-AF65-F5344CB8AC3E}">
        <p14:creationId xmlns:p14="http://schemas.microsoft.com/office/powerpoint/2010/main" val="545385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CONDIZIONI DI AMMISSIBILITÀ DEGLI INTERVENTI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6.4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C6D647-E7A5-43A2-96CB-6599B8187F12}"/>
              </a:ext>
            </a:extLst>
          </p:cNvPr>
          <p:cNvSpPr txBox="1"/>
          <p:nvPr/>
        </p:nvSpPr>
        <p:spPr>
          <a:xfrm>
            <a:off x="1170463" y="2088740"/>
            <a:ext cx="1008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essere corredati almeno da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progetto di fattibilità tecnico-economica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8A549B9-0D7B-4B01-BECF-D8173400224A}"/>
              </a:ext>
            </a:extLst>
          </p:cNvPr>
          <p:cNvSpPr txBox="1"/>
          <p:nvPr/>
        </p:nvSpPr>
        <p:spPr>
          <a:xfrm>
            <a:off x="1146611" y="1279701"/>
            <a:ext cx="10428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Gli interventi proposti, a pena di esclusione, devono:</a:t>
            </a:r>
            <a:endParaRPr lang="it-IT" sz="2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Fumetto: ovale 28">
            <a:extLst>
              <a:ext uri="{FF2B5EF4-FFF2-40B4-BE49-F238E27FC236}">
                <a16:creationId xmlns:a16="http://schemas.microsoft.com/office/drawing/2014/main" id="{2D5CAEE1-2BD6-4BFC-B9EF-24AE312727F1}"/>
              </a:ext>
            </a:extLst>
          </p:cNvPr>
          <p:cNvSpPr/>
          <p:nvPr/>
        </p:nvSpPr>
        <p:spPr>
          <a:xfrm>
            <a:off x="980996" y="2458072"/>
            <a:ext cx="672199" cy="534103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4BE7525-24BD-42F0-B7C2-400001173891}"/>
              </a:ext>
            </a:extLst>
          </p:cNvPr>
          <p:cNvSpPr txBox="1"/>
          <p:nvPr/>
        </p:nvSpPr>
        <p:spPr>
          <a:xfrm>
            <a:off x="1682598" y="2547353"/>
            <a:ext cx="939352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nei casi di realizzazione di interventi di miglioramento/adeguamento sismico è necessario il </a:t>
            </a:r>
            <a:r>
              <a:rPr lang="it-IT" sz="13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progetto esecutivo</a:t>
            </a:r>
            <a:r>
              <a:rPr lang="it-IT" sz="13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sz="1300" b="1" dirty="0"/>
          </a:p>
        </p:txBody>
      </p:sp>
      <p:pic>
        <p:nvPicPr>
          <p:cNvPr id="5" name="Elemento grafico 4" descr="Elenco di controllo con riempimento a tinta unita">
            <a:extLst>
              <a:ext uri="{FF2B5EF4-FFF2-40B4-BE49-F238E27FC236}">
                <a16:creationId xmlns:a16="http://schemas.microsoft.com/office/drawing/2014/main" id="{A5AA1A53-8FBB-4C95-BB2B-42A3C1AF5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154" y="1102673"/>
            <a:ext cx="707887" cy="707887"/>
          </a:xfrm>
          <a:prstGeom prst="rect">
            <a:avLst/>
          </a:prstGeom>
        </p:spPr>
      </p:pic>
      <p:pic>
        <p:nvPicPr>
          <p:cNvPr id="7" name="Elemento grafico 6" descr="Segno di spunta con riempimento a tinta unita">
            <a:extLst>
              <a:ext uri="{FF2B5EF4-FFF2-40B4-BE49-F238E27FC236}">
                <a16:creationId xmlns:a16="http://schemas.microsoft.com/office/drawing/2014/main" id="{D1659A51-CAF8-4D05-9B5B-0F4413C35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157" y="2145323"/>
            <a:ext cx="280749" cy="28074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4081295-7135-4D09-99F4-33434C3FB190}"/>
              </a:ext>
            </a:extLst>
          </p:cNvPr>
          <p:cNvSpPr txBox="1"/>
          <p:nvPr/>
        </p:nvSpPr>
        <p:spPr>
          <a:xfrm>
            <a:off x="1170463" y="3253895"/>
            <a:ext cx="1008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essere previsti, almeno nei propri elementi principali, nella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diagnosi energetica</a:t>
            </a:r>
            <a:endParaRPr lang="it-IT" b="1" dirty="0"/>
          </a:p>
        </p:txBody>
      </p:sp>
      <p:pic>
        <p:nvPicPr>
          <p:cNvPr id="24" name="Elemento grafico 23" descr="Segno di spunta con riempimento a tinta unita">
            <a:extLst>
              <a:ext uri="{FF2B5EF4-FFF2-40B4-BE49-F238E27FC236}">
                <a16:creationId xmlns:a16="http://schemas.microsoft.com/office/drawing/2014/main" id="{D4C2B3D4-6B15-4D69-9BE7-8CCF91EE7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157" y="3310478"/>
            <a:ext cx="280749" cy="28074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155EFE8-AEFE-4C8A-B52D-7D661C90BADB}"/>
              </a:ext>
            </a:extLst>
          </p:cNvPr>
          <p:cNvSpPr txBox="1"/>
          <p:nvPr/>
        </p:nvSpPr>
        <p:spPr>
          <a:xfrm>
            <a:off x="1170463" y="3836896"/>
            <a:ext cx="1008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essere conformi ai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requisiti minimi di prestazione energetica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alle prescrizioni specifiche stabilite </a:t>
            </a:r>
          </a:p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dalla </a:t>
            </a:r>
            <a:r>
              <a:rPr lang="it-IT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d.G.r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272/2016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 la specifica categoria di intervento </a:t>
            </a:r>
            <a:endParaRPr lang="it-IT" b="1" dirty="0"/>
          </a:p>
        </p:txBody>
      </p:sp>
      <p:pic>
        <p:nvPicPr>
          <p:cNvPr id="31" name="Elemento grafico 30" descr="Segno di spunta con riempimento a tinta unita">
            <a:extLst>
              <a:ext uri="{FF2B5EF4-FFF2-40B4-BE49-F238E27FC236}">
                <a16:creationId xmlns:a16="http://schemas.microsoft.com/office/drawing/2014/main" id="{BABF9F49-38B1-4AF7-9D67-B69543629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157" y="3893479"/>
            <a:ext cx="280749" cy="280749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43C7FBD-F00B-4412-97A8-4BBAD5D77D42}"/>
              </a:ext>
            </a:extLst>
          </p:cNvPr>
          <p:cNvSpPr txBox="1"/>
          <p:nvPr/>
        </p:nvSpPr>
        <p:spPr>
          <a:xfrm>
            <a:off x="1163041" y="4719184"/>
            <a:ext cx="1008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comportare una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riduzione del consumo di energia primaria globale non rinnovabile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condizioni </a:t>
            </a:r>
          </a:p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standard dell’edificio post intervento rispetto a quello dello stato di fatto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 almeno il 30%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b="1" dirty="0"/>
          </a:p>
        </p:txBody>
      </p:sp>
      <p:pic>
        <p:nvPicPr>
          <p:cNvPr id="33" name="Elemento grafico 32" descr="Segno di spunta con riempimento a tinta unita">
            <a:extLst>
              <a:ext uri="{FF2B5EF4-FFF2-40B4-BE49-F238E27FC236}">
                <a16:creationId xmlns:a16="http://schemas.microsoft.com/office/drawing/2014/main" id="{8521F5B1-5A38-45F9-B6B7-BFFE0A3FCF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735" y="4775767"/>
            <a:ext cx="280749" cy="28074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80996" y="2443419"/>
            <a:ext cx="7016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FAQ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4BE7525-24BD-42F0-B7C2-400001173891}"/>
              </a:ext>
            </a:extLst>
          </p:cNvPr>
          <p:cNvSpPr txBox="1"/>
          <p:nvPr/>
        </p:nvSpPr>
        <p:spPr>
          <a:xfrm>
            <a:off x="2653114" y="2874416"/>
            <a:ext cx="868063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 intendersi non in fase di presentazione della domanda – ma entro i termini di cui al punto 6.3 lettera a)</a:t>
            </a:r>
            <a:endParaRPr lang="it-IT" sz="1300" b="1" dirty="0"/>
          </a:p>
        </p:txBody>
      </p:sp>
    </p:spTree>
    <p:extLst>
      <p:ext uri="{BB962C8B-B14F-4D97-AF65-F5344CB8AC3E}">
        <p14:creationId xmlns:p14="http://schemas.microsoft.com/office/powerpoint/2010/main" val="229071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8DB6BB8-701B-47BC-87D8-AC5EC1FA2124}"/>
              </a:ext>
            </a:extLst>
          </p:cNvPr>
          <p:cNvSpPr/>
          <p:nvPr/>
        </p:nvSpPr>
        <p:spPr>
          <a:xfrm>
            <a:off x="1238255" y="2054349"/>
            <a:ext cx="9908450" cy="357866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CONDIZIONI DI AMMISSIBILITÀ DEGLI INTERVENTI STRUTTURALI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2BEAD95-F8C0-463A-9903-FB65CC1BC660}"/>
              </a:ext>
            </a:extLst>
          </p:cNvPr>
          <p:cNvSpPr txBox="1"/>
          <p:nvPr/>
        </p:nvSpPr>
        <p:spPr>
          <a:xfrm>
            <a:off x="1140229" y="1224985"/>
            <a:ext cx="1042813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b="1" i="0" u="none" strike="noStrike" baseline="0" dirty="0">
                <a:latin typeface="Calibri" panose="020F0502020204030204" pitchFamily="34" charset="0"/>
              </a:rPr>
              <a:t>Nel solo caso di isolamento termico di superfici opache </a:t>
            </a:r>
            <a:r>
              <a:rPr lang="it-IT" sz="1700" i="0" u="none" strike="noStrike" baseline="0" dirty="0">
                <a:latin typeface="Calibri" panose="020F0502020204030204" pitchFamily="34" charset="0"/>
              </a:rPr>
              <a:t>delimitanti il volume climatizzato 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3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 p.to 6.1 a)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6.1 – 6.3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45464B2B-A1E1-4CCB-AB28-8963E4D23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9" y="1141749"/>
            <a:ext cx="580228" cy="642194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156AAC34-2BEB-4FAE-B46C-9B2B8105C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99" y="1233046"/>
            <a:ext cx="567997" cy="628657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20CE9B2-C884-4035-81C7-97FCD49B9761}"/>
              </a:ext>
            </a:extLst>
          </p:cNvPr>
          <p:cNvSpPr txBox="1"/>
          <p:nvPr/>
        </p:nvSpPr>
        <p:spPr>
          <a:xfrm>
            <a:off x="1477612" y="2377001"/>
            <a:ext cx="94761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algn="just"/>
            <a:r>
              <a:rPr lang="it-IT" sz="1600" dirty="0"/>
              <a:t>Qualora l’edificio presenti </a:t>
            </a:r>
            <a:r>
              <a:rPr lang="it-IT" sz="1600" b="1" dirty="0"/>
              <a:t>problematiche di comportamento sismico</a:t>
            </a:r>
            <a:r>
              <a:rPr lang="it-IT" sz="1600" dirty="0"/>
              <a:t>, gli interventi di isolamento devono ricomprendere anche gli </a:t>
            </a:r>
            <a:r>
              <a:rPr lang="it-IT" sz="1600" b="1" dirty="0"/>
              <a:t>interventi strutturali </a:t>
            </a:r>
            <a:r>
              <a:rPr lang="it-IT" sz="1600" dirty="0"/>
              <a:t>che consentano di non compromettere l’integrità degli interventi di efficientamento energetico realizzati, in relazione alla vita utile degli stessi che possono configurarsi come: </a:t>
            </a:r>
          </a:p>
          <a:p>
            <a:endParaRPr lang="it-IT" sz="1600" dirty="0"/>
          </a:p>
          <a:p>
            <a:pPr marL="174625"/>
            <a:r>
              <a:rPr lang="it-IT" sz="1600" dirty="0"/>
              <a:t>a) </a:t>
            </a:r>
            <a:r>
              <a:rPr lang="it-IT" sz="1600" b="1" dirty="0"/>
              <a:t>interventi di miglioramento e/o adeguamento sismico</a:t>
            </a:r>
            <a:r>
              <a:rPr lang="it-IT" sz="1600" dirty="0"/>
              <a:t>, per i quali il soggetto proponente </a:t>
            </a:r>
            <a:r>
              <a:rPr lang="it-IT" sz="1600" u="sng" dirty="0"/>
              <a:t>si impegna a presentare alla struttura regionale competente, ove richiesto normativamente, il parere positivo rilasciato dalla Struttura edilizia, sedi istituzionali e sismica sul progetto esecutivo entro sei mesi dalla data di approvazione della graduatoria (</a:t>
            </a:r>
            <a:r>
              <a:rPr lang="it-IT" sz="1600" u="sng" dirty="0" err="1"/>
              <a:t>rif.</a:t>
            </a:r>
            <a:r>
              <a:rPr lang="it-IT" sz="1600" u="sng" dirty="0"/>
              <a:t> </a:t>
            </a:r>
            <a:r>
              <a:rPr lang="it-IT" sz="1600" u="sng" dirty="0" err="1"/>
              <a:t>pt</a:t>
            </a:r>
            <a:r>
              <a:rPr lang="it-IT" sz="1600" u="sng" dirty="0"/>
              <a:t> 15.1); </a:t>
            </a:r>
          </a:p>
          <a:p>
            <a:pPr marL="174625"/>
            <a:endParaRPr lang="it-IT" sz="1600" dirty="0"/>
          </a:p>
          <a:p>
            <a:pPr marL="174625"/>
            <a:r>
              <a:rPr lang="it-IT" sz="1600" dirty="0"/>
              <a:t>b) </a:t>
            </a:r>
            <a:r>
              <a:rPr lang="it-IT" sz="1600" b="1" dirty="0"/>
              <a:t>interventi di riparazione o locali</a:t>
            </a:r>
            <a:r>
              <a:rPr lang="it-IT" sz="1600" dirty="0"/>
              <a:t>, ai sensi del paragrafo 8.4.1 del D.M. 17.01.2018, come attestati da  dichiarazione di un tecnico abilitato. </a:t>
            </a:r>
          </a:p>
        </p:txBody>
      </p:sp>
    </p:spTree>
    <p:extLst>
      <p:ext uri="{BB962C8B-B14F-4D97-AF65-F5344CB8AC3E}">
        <p14:creationId xmlns:p14="http://schemas.microsoft.com/office/powerpoint/2010/main" val="329294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CONDIZIONI DI AMMISSIBILITÀ DEGLI INTERVENTI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– Allegato 2 – </a:t>
            </a:r>
            <a:r>
              <a:rPr lang="it-IT" sz="1100" dirty="0" err="1"/>
              <a:t>pt</a:t>
            </a:r>
            <a:r>
              <a:rPr lang="it-IT" sz="1100" dirty="0"/>
              <a:t>. 6.4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C6D647-E7A5-43A2-96CB-6599B8187F12}"/>
              </a:ext>
            </a:extLst>
          </p:cNvPr>
          <p:cNvSpPr txBox="1"/>
          <p:nvPr/>
        </p:nvSpPr>
        <p:spPr>
          <a:xfrm>
            <a:off x="1170463" y="1803303"/>
            <a:ext cx="1008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rispettare il principio DNSH 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4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Allegato 2)</a:t>
            </a:r>
            <a:endParaRPr lang="it-IT" sz="1400" i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8A549B9-0D7B-4B01-BECF-D8173400224A}"/>
              </a:ext>
            </a:extLst>
          </p:cNvPr>
          <p:cNvSpPr txBox="1"/>
          <p:nvPr/>
        </p:nvSpPr>
        <p:spPr>
          <a:xfrm>
            <a:off x="1146611" y="1080918"/>
            <a:ext cx="10428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Gli interventi proposti, a pena di esclusione, devono:</a:t>
            </a:r>
            <a:endParaRPr lang="it-IT" sz="2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Elemento grafico 4" descr="Elenco di controllo con riempimento a tinta unita">
            <a:extLst>
              <a:ext uri="{FF2B5EF4-FFF2-40B4-BE49-F238E27FC236}">
                <a16:creationId xmlns:a16="http://schemas.microsoft.com/office/drawing/2014/main" id="{A5AA1A53-8FBB-4C95-BB2B-42A3C1AF5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154" y="880846"/>
            <a:ext cx="707887" cy="707887"/>
          </a:xfrm>
          <a:prstGeom prst="rect">
            <a:avLst/>
          </a:prstGeom>
        </p:spPr>
      </p:pic>
      <p:pic>
        <p:nvPicPr>
          <p:cNvPr id="7" name="Elemento grafico 6" descr="Segno di spunta con riempimento a tinta unita">
            <a:extLst>
              <a:ext uri="{FF2B5EF4-FFF2-40B4-BE49-F238E27FC236}">
                <a16:creationId xmlns:a16="http://schemas.microsoft.com/office/drawing/2014/main" id="{D1659A51-CAF8-4D05-9B5B-0F4413C35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157" y="1859886"/>
            <a:ext cx="280749" cy="28074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4081295-7135-4D09-99F4-33434C3FB190}"/>
              </a:ext>
            </a:extLst>
          </p:cNvPr>
          <p:cNvSpPr txBox="1"/>
          <p:nvPr/>
        </p:nvSpPr>
        <p:spPr>
          <a:xfrm>
            <a:off x="1227943" y="2420696"/>
            <a:ext cx="1008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essere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coerenti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 quanto previsto nella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verifica climatica </a:t>
            </a:r>
            <a:r>
              <a:rPr lang="it-IT" sz="12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2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2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Allegato 2)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ove necessaria</a:t>
            </a:r>
            <a:endParaRPr lang="it-IT" b="1" dirty="0"/>
          </a:p>
        </p:txBody>
      </p:sp>
      <p:pic>
        <p:nvPicPr>
          <p:cNvPr id="24" name="Elemento grafico 23" descr="Segno di spunta con riempimento a tinta unita">
            <a:extLst>
              <a:ext uri="{FF2B5EF4-FFF2-40B4-BE49-F238E27FC236}">
                <a16:creationId xmlns:a16="http://schemas.microsoft.com/office/drawing/2014/main" id="{D4C2B3D4-6B15-4D69-9BE7-8CCF91EE7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637" y="2477279"/>
            <a:ext cx="280749" cy="280749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43C7FBD-F00B-4412-97A8-4BBAD5D77D42}"/>
              </a:ext>
            </a:extLst>
          </p:cNvPr>
          <p:cNvSpPr txBox="1"/>
          <p:nvPr/>
        </p:nvSpPr>
        <p:spPr>
          <a:xfrm>
            <a:off x="1227943" y="3094672"/>
            <a:ext cx="1008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comportare  un  ammontare  complessivo  dei  costi  previsti  in  fase  di  presentazione  della  domanda 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almeno  pari  a  euro  200.000  IVA  inclusa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b="1" dirty="0"/>
          </a:p>
        </p:txBody>
      </p:sp>
      <p:pic>
        <p:nvPicPr>
          <p:cNvPr id="33" name="Elemento grafico 32" descr="Segno di spunta con riempimento a tinta unita">
            <a:extLst>
              <a:ext uri="{FF2B5EF4-FFF2-40B4-BE49-F238E27FC236}">
                <a16:creationId xmlns:a16="http://schemas.microsoft.com/office/drawing/2014/main" id="{8521F5B1-5A38-45F9-B6B7-BFFE0A3FCF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637" y="3151255"/>
            <a:ext cx="280749" cy="28074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6185E5C-854D-45CD-B050-20B3B4B91A26}"/>
              </a:ext>
            </a:extLst>
          </p:cNvPr>
          <p:cNvSpPr txBox="1"/>
          <p:nvPr/>
        </p:nvSpPr>
        <p:spPr>
          <a:xfrm>
            <a:off x="1227943" y="4708365"/>
            <a:ext cx="100806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essere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coerenti con le strategie e la pianificazione e la normativa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livello europeo, nazionale e regionale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materia di energia e cambiamenti climatici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e, ove pertinenti, criteri ambientali minimi (CAM). </a:t>
            </a:r>
            <a:endParaRPr lang="it-IT" b="1" dirty="0"/>
          </a:p>
          <a:p>
            <a:endParaRPr lang="it-IT" b="1" dirty="0"/>
          </a:p>
        </p:txBody>
      </p:sp>
      <p:pic>
        <p:nvPicPr>
          <p:cNvPr id="19" name="Elemento grafico 18" descr="Segno di spunta con riempimento a tinta unita">
            <a:extLst>
              <a:ext uri="{FF2B5EF4-FFF2-40B4-BE49-F238E27FC236}">
                <a16:creationId xmlns:a16="http://schemas.microsoft.com/office/drawing/2014/main" id="{D09A1D8B-0834-42ED-B1AE-4C8FC61DA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637" y="4764948"/>
            <a:ext cx="280749" cy="280749"/>
          </a:xfrm>
          <a:prstGeom prst="rect">
            <a:avLst/>
          </a:prstGeom>
        </p:spPr>
      </p:pic>
      <p:sp>
        <p:nvSpPr>
          <p:cNvPr id="25" name="Fumetto: ovale 24">
            <a:extLst>
              <a:ext uri="{FF2B5EF4-FFF2-40B4-BE49-F238E27FC236}">
                <a16:creationId xmlns:a16="http://schemas.microsoft.com/office/drawing/2014/main" id="{7FEB1DF4-4AAD-4E7F-BB14-208CB86A989A}"/>
              </a:ext>
            </a:extLst>
          </p:cNvPr>
          <p:cNvSpPr/>
          <p:nvPr/>
        </p:nvSpPr>
        <p:spPr>
          <a:xfrm>
            <a:off x="1366850" y="3917333"/>
            <a:ext cx="409943" cy="31964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60DCDCA-D6A5-4BD6-B512-8D5C1F2B3AA5}"/>
              </a:ext>
            </a:extLst>
          </p:cNvPr>
          <p:cNvSpPr txBox="1"/>
          <p:nvPr/>
        </p:nvSpPr>
        <p:spPr>
          <a:xfrm>
            <a:off x="1857570" y="3857013"/>
            <a:ext cx="93935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tale  importo  minimo  </a:t>
            </a:r>
            <a:r>
              <a:rPr lang="it-IT" sz="13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  riferisce  alle  sole  voci  di  spesa ammissibili </a:t>
            </a:r>
            <a:r>
              <a:rPr lang="it-IT" sz="13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3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3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3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3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7.1) e dovrà essere </a:t>
            </a:r>
            <a:r>
              <a:rPr lang="it-IT" sz="13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garantito anche a seguito dell’istruttoria tecnico-finanziaria</a:t>
            </a:r>
            <a:endParaRPr lang="it-IT" sz="1300" b="1" dirty="0"/>
          </a:p>
        </p:txBody>
      </p:sp>
    </p:spTree>
    <p:extLst>
      <p:ext uri="{BB962C8B-B14F-4D97-AF65-F5344CB8AC3E}">
        <p14:creationId xmlns:p14="http://schemas.microsoft.com/office/powerpoint/2010/main" val="2808766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2739568" y="1621669"/>
            <a:ext cx="5810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QUALI TIPOLOGIE DI SPESE SONO AMMISSIBILI?</a:t>
            </a:r>
            <a:endParaRPr lang="it-IT" sz="4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mento grafico 3" descr="Monete con riempimento a tinta unita">
            <a:extLst>
              <a:ext uri="{FF2B5EF4-FFF2-40B4-BE49-F238E27FC236}">
                <a16:creationId xmlns:a16="http://schemas.microsoft.com/office/drawing/2014/main" id="{B9C8EB3D-FE23-2CF6-669B-2CB4205FF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935" y="1235417"/>
            <a:ext cx="2027544" cy="20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40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TIPOLOGIA DI SPESE AMMISSIBILI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7.1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C6D647-E7A5-43A2-96CB-6599B8187F12}"/>
              </a:ext>
            </a:extLst>
          </p:cNvPr>
          <p:cNvSpPr txBox="1"/>
          <p:nvPr/>
        </p:nvSpPr>
        <p:spPr>
          <a:xfrm>
            <a:off x="1170463" y="1803303"/>
            <a:ext cx="1008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spese tecniche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comprensive di eventuali oneri)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8A549B9-0D7B-4B01-BECF-D8173400224A}"/>
              </a:ext>
            </a:extLst>
          </p:cNvPr>
          <p:cNvSpPr txBox="1"/>
          <p:nvPr/>
        </p:nvSpPr>
        <p:spPr>
          <a:xfrm>
            <a:off x="1259032" y="988083"/>
            <a:ext cx="10428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Le spese ammissibili sono considerate </a:t>
            </a:r>
            <a:r>
              <a:rPr lang="it-IT" sz="20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IVA INCLUSA </a:t>
            </a:r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e riguardano:</a:t>
            </a:r>
            <a:endParaRPr lang="it-IT" sz="2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Elemento grafico 6" descr="Segno di spunta con riempimento a tinta unita">
            <a:extLst>
              <a:ext uri="{FF2B5EF4-FFF2-40B4-BE49-F238E27FC236}">
                <a16:creationId xmlns:a16="http://schemas.microsoft.com/office/drawing/2014/main" id="{D1659A51-CAF8-4D05-9B5B-0F4413C35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157" y="1859886"/>
            <a:ext cx="280749" cy="280749"/>
          </a:xfrm>
          <a:prstGeom prst="rect">
            <a:avLst/>
          </a:prstGeom>
        </p:spPr>
      </p:pic>
      <p:pic>
        <p:nvPicPr>
          <p:cNvPr id="33" name="Elemento grafico 32" descr="Segno di spunta con riempimento a tinta unita">
            <a:extLst>
              <a:ext uri="{FF2B5EF4-FFF2-40B4-BE49-F238E27FC236}">
                <a16:creationId xmlns:a16="http://schemas.microsoft.com/office/drawing/2014/main" id="{8521F5B1-5A38-45F9-B6B7-BFFE0A3FC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157" y="3429000"/>
            <a:ext cx="280749" cy="28074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6185E5C-854D-45CD-B050-20B3B4B91A26}"/>
              </a:ext>
            </a:extLst>
          </p:cNvPr>
          <p:cNvSpPr txBox="1"/>
          <p:nvPr/>
        </p:nvSpPr>
        <p:spPr>
          <a:xfrm>
            <a:off x="1204920" y="4946904"/>
            <a:ext cx="1008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imprevisti</a:t>
            </a:r>
            <a:endParaRPr lang="it-IT" b="1" dirty="0"/>
          </a:p>
        </p:txBody>
      </p:sp>
      <p:pic>
        <p:nvPicPr>
          <p:cNvPr id="19" name="Elemento grafico 18" descr="Segno di spunta con riempimento a tinta unita">
            <a:extLst>
              <a:ext uri="{FF2B5EF4-FFF2-40B4-BE49-F238E27FC236}">
                <a16:creationId xmlns:a16="http://schemas.microsoft.com/office/drawing/2014/main" id="{D09A1D8B-0834-42ED-B1AE-4C8FC61DA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614" y="5003487"/>
            <a:ext cx="280749" cy="280749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60DCDCA-D6A5-4BD6-B512-8D5C1F2B3AA5}"/>
              </a:ext>
            </a:extLst>
          </p:cNvPr>
          <p:cNvSpPr txBox="1"/>
          <p:nvPr/>
        </p:nvSpPr>
        <p:spPr>
          <a:xfrm>
            <a:off x="1749752" y="2436611"/>
            <a:ext cx="93935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es: diagnosi energetica, APE ante </a:t>
            </a:r>
            <a:r>
              <a:rPr lang="it-IT" sz="14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operam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verifica tecnica/valutazione della sicurezza sismica, progettazione, relazione tecnica ai sensi della </a:t>
            </a:r>
            <a:r>
              <a:rPr lang="it-IT" sz="14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d.G.r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272/2016, direzione lavori, progettazione dei piani di sicurezza e di coordinamento e coordinamento della sicurezza in fase di esecuzione, collaudo/verifica di conformità APE post </a:t>
            </a:r>
            <a:r>
              <a:rPr lang="it-IT" sz="14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operam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verifica climatica…</a:t>
            </a:r>
            <a:endParaRPr lang="it-IT" sz="1400" b="1" dirty="0"/>
          </a:p>
        </p:txBody>
      </p:sp>
      <p:pic>
        <p:nvPicPr>
          <p:cNvPr id="20" name="Elemento grafico 19" descr="Monete con riempimento a tinta unita">
            <a:extLst>
              <a:ext uri="{FF2B5EF4-FFF2-40B4-BE49-F238E27FC236}">
                <a16:creationId xmlns:a16="http://schemas.microsoft.com/office/drawing/2014/main" id="{822E6718-7BD0-4A57-A673-D703BF373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815" y="826324"/>
            <a:ext cx="780365" cy="780365"/>
          </a:xfrm>
          <a:prstGeom prst="rect">
            <a:avLst/>
          </a:prstGeom>
        </p:spPr>
      </p:pic>
      <p:pic>
        <p:nvPicPr>
          <p:cNvPr id="6" name="Elemento grafico 5" descr="Matita con riempimento a tinta unita">
            <a:extLst>
              <a:ext uri="{FF2B5EF4-FFF2-40B4-BE49-F238E27FC236}">
                <a16:creationId xmlns:a16="http://schemas.microsoft.com/office/drawing/2014/main" id="{354C5C62-0E36-49CC-99C1-7F1709850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262418" y="2554259"/>
            <a:ext cx="440424" cy="41319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096E643-BDEC-43E2-9C70-3521C64F5C63}"/>
              </a:ext>
            </a:extLst>
          </p:cNvPr>
          <p:cNvSpPr txBox="1"/>
          <p:nvPr/>
        </p:nvSpPr>
        <p:spPr>
          <a:xfrm>
            <a:off x="1130098" y="3379135"/>
            <a:ext cx="1008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cartellonistica per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pubblicizzazione del contributo 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4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par. 20)</a:t>
            </a:r>
            <a:endParaRPr lang="it-IT" sz="1400" i="1" dirty="0"/>
          </a:p>
        </p:txBody>
      </p:sp>
      <p:pic>
        <p:nvPicPr>
          <p:cNvPr id="27" name="Elemento grafico 26" descr="Segno di spunta con riempimento a tinta unita">
            <a:extLst>
              <a:ext uri="{FF2B5EF4-FFF2-40B4-BE49-F238E27FC236}">
                <a16:creationId xmlns:a16="http://schemas.microsoft.com/office/drawing/2014/main" id="{47BB5E3E-DF39-4C2A-9D47-272A39C73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157" y="4200807"/>
            <a:ext cx="280749" cy="280749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BBFEA7B-641E-4C61-ACF2-973F6CCAB7F5}"/>
              </a:ext>
            </a:extLst>
          </p:cNvPr>
          <p:cNvSpPr txBox="1"/>
          <p:nvPr/>
        </p:nvSpPr>
        <p:spPr>
          <a:xfrm>
            <a:off x="1130098" y="4150942"/>
            <a:ext cx="1008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spese per la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realizzazione degli interventi 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4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6.1, 6.2 e 6.3 e specifiche </a:t>
            </a:r>
            <a:r>
              <a:rPr lang="it-IT" sz="14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4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7.2)</a:t>
            </a:r>
            <a:endParaRPr lang="it-IT" sz="1400" i="1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CE3BFA6-7EFE-4CF4-B032-EF9920ED6B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375" y="3937423"/>
            <a:ext cx="650527" cy="720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AD456C0-BA36-4D1A-AF5E-8A43A260EC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07" y="3996402"/>
            <a:ext cx="650527" cy="72000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3D17CF4C-985B-4A8E-A99B-67CBB64F5D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56" y="3999360"/>
            <a:ext cx="6505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18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 descr="Strumenti con riempimento a tinta unita">
            <a:extLst>
              <a:ext uri="{FF2B5EF4-FFF2-40B4-BE49-F238E27FC236}">
                <a16:creationId xmlns:a16="http://schemas.microsoft.com/office/drawing/2014/main" id="{75C5E477-008C-4128-8DF4-593039AAF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413" y="918226"/>
            <a:ext cx="575023" cy="575023"/>
          </a:xfrm>
          <a:prstGeom prst="rect">
            <a:avLst/>
          </a:prstGeom>
        </p:spPr>
      </p:pic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TIPOLOGIA DI SPESE AMMISSIBILI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7.2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C6D647-E7A5-43A2-96CB-6599B8187F12}"/>
              </a:ext>
            </a:extLst>
          </p:cNvPr>
          <p:cNvSpPr txBox="1"/>
          <p:nvPr/>
        </p:nvSpPr>
        <p:spPr>
          <a:xfrm>
            <a:off x="1164437" y="1729232"/>
            <a:ext cx="10086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Spese per opere provvisionali e accessorie;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8A549B9-0D7B-4B01-BECF-D8173400224A}"/>
              </a:ext>
            </a:extLst>
          </p:cNvPr>
          <p:cNvSpPr txBox="1"/>
          <p:nvPr/>
        </p:nvSpPr>
        <p:spPr>
          <a:xfrm>
            <a:off x="1259032" y="988083"/>
            <a:ext cx="10428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Specifiche relative alle spese per la </a:t>
            </a:r>
            <a:r>
              <a:rPr lang="it-IT" sz="20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realizzazione degli interventi</a:t>
            </a:r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:</a:t>
            </a:r>
            <a:endParaRPr lang="it-IT" sz="2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Elemento grafico 6" descr="Segno di spunta con riempimento a tinta unita">
            <a:extLst>
              <a:ext uri="{FF2B5EF4-FFF2-40B4-BE49-F238E27FC236}">
                <a16:creationId xmlns:a16="http://schemas.microsoft.com/office/drawing/2014/main" id="{D1659A51-CAF8-4D05-9B5B-0F4413C35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157" y="1785815"/>
            <a:ext cx="280749" cy="280749"/>
          </a:xfrm>
          <a:prstGeom prst="rect">
            <a:avLst/>
          </a:prstGeom>
        </p:spPr>
      </p:pic>
      <p:pic>
        <p:nvPicPr>
          <p:cNvPr id="27" name="Elemento grafico 26" descr="Segno di spunta con riempimento a tinta unita">
            <a:extLst>
              <a:ext uri="{FF2B5EF4-FFF2-40B4-BE49-F238E27FC236}">
                <a16:creationId xmlns:a16="http://schemas.microsoft.com/office/drawing/2014/main" id="{47BB5E3E-DF39-4C2A-9D47-272A39C73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613" y="4158363"/>
            <a:ext cx="280749" cy="28074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E923FF1-8BDB-43B5-B79A-57B8E6D64D03}"/>
              </a:ext>
            </a:extLst>
          </p:cNvPr>
          <p:cNvSpPr txBox="1"/>
          <p:nvPr/>
        </p:nvSpPr>
        <p:spPr>
          <a:xfrm>
            <a:off x="1164436" y="3350025"/>
            <a:ext cx="10275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Spese relative a porzioni di edificio non climatizzate</a:t>
            </a:r>
            <a:r>
              <a:rPr lang="it-IT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qualora le opere interessanti le stesse risultino </a:t>
            </a:r>
            <a:r>
              <a:rPr lang="it-IT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parte integrante  </a:t>
            </a:r>
            <a:r>
              <a:rPr lang="it-IT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dell’intervento complessivo e </a:t>
            </a:r>
            <a:r>
              <a:rPr lang="it-IT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strettamente funzionali </a:t>
            </a:r>
            <a:r>
              <a:rPr lang="it-IT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allo stesso 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. 6.1 a e b) </a:t>
            </a:r>
            <a:endParaRPr lang="it-IT" sz="1200" i="1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151D5ED-734D-4969-B44D-F1EC14190E88}"/>
              </a:ext>
            </a:extLst>
          </p:cNvPr>
          <p:cNvSpPr txBox="1"/>
          <p:nvPr/>
        </p:nvSpPr>
        <p:spPr>
          <a:xfrm>
            <a:off x="1164436" y="4087658"/>
            <a:ext cx="10080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Spese relative a sottosistemi comuni (es. centrali termiche, generatore di calore),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nel caso di interventi relativi a impianti a servizio di più edifici,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proporzionalmente al volume lordo climatizzato dell’edificio oggetto della richiesta di contributo rispetto al volume lordo climatizzato dell’insieme degli </a:t>
            </a:r>
          </a:p>
          <a:p>
            <a:pPr algn="just"/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edifici serviti.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64436" y="2225118"/>
            <a:ext cx="9944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Demolizione, rimozione e recupero/smaltimento di elementi edilizi o apparecchiature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funzionali alla realizzazione degli interventi, ivi inclusi  la rimozione e lo smaltimento dell’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amianto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qualora riferiti a edifici costruiti o oggetto di intervento prima del 28/04/1992 (L. 257/1992)</a:t>
            </a:r>
            <a:endParaRPr lang="it-IT" dirty="0"/>
          </a:p>
        </p:txBody>
      </p:sp>
      <p:pic>
        <p:nvPicPr>
          <p:cNvPr id="15" name="Elemento grafico 6" descr="Segno di spunta con riempimento a tinta unita">
            <a:extLst>
              <a:ext uri="{FF2B5EF4-FFF2-40B4-BE49-F238E27FC236}">
                <a16:creationId xmlns:a16="http://schemas.microsoft.com/office/drawing/2014/main" id="{D1659A51-CAF8-4D05-9B5B-0F4413C35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158" y="2355307"/>
            <a:ext cx="280749" cy="280749"/>
          </a:xfrm>
          <a:prstGeom prst="rect">
            <a:avLst/>
          </a:prstGeom>
        </p:spPr>
      </p:pic>
      <p:pic>
        <p:nvPicPr>
          <p:cNvPr id="16" name="Elemento grafico 6" descr="Segno di spunta con riempimento a tinta unita">
            <a:extLst>
              <a:ext uri="{FF2B5EF4-FFF2-40B4-BE49-F238E27FC236}">
                <a16:creationId xmlns:a16="http://schemas.microsoft.com/office/drawing/2014/main" id="{D1659A51-CAF8-4D05-9B5B-0F4413C35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612" y="3262879"/>
            <a:ext cx="280749" cy="2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83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TIPOLOGIA DI SPESE NON AMMISSIBILI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7.3 – 7.4 – 7.5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C6D647-E7A5-43A2-96CB-6599B8187F12}"/>
              </a:ext>
            </a:extLst>
          </p:cNvPr>
          <p:cNvSpPr txBox="1"/>
          <p:nvPr/>
        </p:nvSpPr>
        <p:spPr>
          <a:xfrm>
            <a:off x="1170463" y="2017988"/>
            <a:ext cx="1008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Spese per ampliamenti volumetrici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8A549B9-0D7B-4B01-BECF-D8173400224A}"/>
              </a:ext>
            </a:extLst>
          </p:cNvPr>
          <p:cNvSpPr txBox="1"/>
          <p:nvPr/>
        </p:nvSpPr>
        <p:spPr>
          <a:xfrm>
            <a:off x="1259032" y="1139156"/>
            <a:ext cx="10428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Non sono ammesse a finanziamento:</a:t>
            </a:r>
            <a:endParaRPr lang="it-IT" sz="2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151D5ED-734D-4969-B44D-F1EC14190E88}"/>
              </a:ext>
            </a:extLst>
          </p:cNvPr>
          <p:cNvSpPr txBox="1"/>
          <p:nvPr/>
        </p:nvSpPr>
        <p:spPr>
          <a:xfrm>
            <a:off x="1164436" y="3611746"/>
            <a:ext cx="1008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Spese liquidate dai soggetti beneficiari dopo il 30 settembre 2029 e rendicontate su SISPREG dopo il 31 dicembre 2029. </a:t>
            </a:r>
            <a:endParaRPr lang="it-IT" dirty="0"/>
          </a:p>
        </p:txBody>
      </p:sp>
      <p:pic>
        <p:nvPicPr>
          <p:cNvPr id="6" name="Elemento grafico 5" descr="Segnale di divieto con riempimento a tinta unita">
            <a:extLst>
              <a:ext uri="{FF2B5EF4-FFF2-40B4-BE49-F238E27FC236}">
                <a16:creationId xmlns:a16="http://schemas.microsoft.com/office/drawing/2014/main" id="{320E6E76-EFD7-4454-8246-FA05FCDE9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929" y="1034153"/>
            <a:ext cx="610116" cy="610116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38E0D07-7535-401E-9C1E-66B5A16D097E}"/>
              </a:ext>
            </a:extLst>
          </p:cNvPr>
          <p:cNvSpPr txBox="1"/>
          <p:nvPr/>
        </p:nvSpPr>
        <p:spPr>
          <a:xfrm>
            <a:off x="1164436" y="2814867"/>
            <a:ext cx="954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Spese relative a interventi di demolizione totale degli edifici e relativa ricostruzione. </a:t>
            </a:r>
            <a:endParaRPr lang="it-IT" dirty="0"/>
          </a:p>
        </p:txBody>
      </p:sp>
      <p:pic>
        <p:nvPicPr>
          <p:cNvPr id="10" name="Elemento grafico 9" descr="Chiudi con riempimento a tinta unita">
            <a:extLst>
              <a:ext uri="{FF2B5EF4-FFF2-40B4-BE49-F238E27FC236}">
                <a16:creationId xmlns:a16="http://schemas.microsoft.com/office/drawing/2014/main" id="{E3ADB83B-D2FC-4627-926B-3C4653638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612" y="2047953"/>
            <a:ext cx="280749" cy="280749"/>
          </a:xfrm>
          <a:prstGeom prst="rect">
            <a:avLst/>
          </a:prstGeom>
        </p:spPr>
      </p:pic>
      <p:pic>
        <p:nvPicPr>
          <p:cNvPr id="21" name="Elemento grafico 20" descr="Chiudi con riempimento a tinta unita">
            <a:extLst>
              <a:ext uri="{FF2B5EF4-FFF2-40B4-BE49-F238E27FC236}">
                <a16:creationId xmlns:a16="http://schemas.microsoft.com/office/drawing/2014/main" id="{045109CC-FC88-4B5E-84FC-D3F674531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715" y="2870360"/>
            <a:ext cx="280749" cy="280749"/>
          </a:xfrm>
          <a:prstGeom prst="rect">
            <a:avLst/>
          </a:prstGeom>
        </p:spPr>
      </p:pic>
      <p:pic>
        <p:nvPicPr>
          <p:cNvPr id="24" name="Elemento grafico 23" descr="Chiudi con riempimento a tinta unita">
            <a:extLst>
              <a:ext uri="{FF2B5EF4-FFF2-40B4-BE49-F238E27FC236}">
                <a16:creationId xmlns:a16="http://schemas.microsoft.com/office/drawing/2014/main" id="{F9FDDB21-1DB9-4E06-9C99-37F85E80A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387" y="3692767"/>
            <a:ext cx="280749" cy="280749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F2540C0-27FB-4D21-BEB3-CCBF7B7AFC09}"/>
              </a:ext>
            </a:extLst>
          </p:cNvPr>
          <p:cNvSpPr txBox="1"/>
          <p:nvPr/>
        </p:nvSpPr>
        <p:spPr>
          <a:xfrm>
            <a:off x="2038334" y="4662146"/>
            <a:ext cx="92996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  spese tecniche sono ammissibili anche se liquidate prima della data di concessione del contributo purché la data della liquidazione sia successiva al 1° gennaio 2021 ai sensi dell’articolo 63 del RDC. </a:t>
            </a:r>
          </a:p>
          <a:p>
            <a:endParaRPr lang="it-IT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Relativamente alle spese sostenute precedentemente alla concessione del contributo e dunque prive di CUP, dovrà essere prodotta una autodichiarazione da parte del soggetto proponente di assenza di doppio finanziamento. </a:t>
            </a:r>
            <a:endParaRPr lang="it-IT" sz="1400" i="1" dirty="0"/>
          </a:p>
        </p:txBody>
      </p:sp>
      <p:pic>
        <p:nvPicPr>
          <p:cNvPr id="13" name="Elemento grafico 12" descr="Calendario giornaliero con riempimento a tinta unita">
            <a:extLst>
              <a:ext uri="{FF2B5EF4-FFF2-40B4-BE49-F238E27FC236}">
                <a16:creationId xmlns:a16="http://schemas.microsoft.com/office/drawing/2014/main" id="{B72F957A-DB8A-4AFF-A5B2-78EC2617AF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4436" y="4779082"/>
            <a:ext cx="703421" cy="7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17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IL CONTRIBUTO: ENTITÀ E CUMULABILITÀ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9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 descr="Mano aperta con pianta con riempimento a tinta unita">
            <a:extLst>
              <a:ext uri="{FF2B5EF4-FFF2-40B4-BE49-F238E27FC236}">
                <a16:creationId xmlns:a16="http://schemas.microsoft.com/office/drawing/2014/main" id="{B3DF812E-E362-483B-AEB5-3EA6F9284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480" y="328987"/>
            <a:ext cx="914400" cy="91440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01E4DE52-B6F6-43FB-AFA1-430B3438C40D}"/>
              </a:ext>
            </a:extLst>
          </p:cNvPr>
          <p:cNvGrpSpPr/>
          <p:nvPr/>
        </p:nvGrpSpPr>
        <p:grpSpPr>
          <a:xfrm>
            <a:off x="885804" y="181689"/>
            <a:ext cx="619419" cy="619419"/>
            <a:chOff x="1519772" y="731659"/>
            <a:chExt cx="619419" cy="61941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C16F5EF1-03BD-4B93-85DB-7171611E5380}"/>
                </a:ext>
              </a:extLst>
            </p:cNvPr>
            <p:cNvSpPr/>
            <p:nvPr/>
          </p:nvSpPr>
          <p:spPr>
            <a:xfrm>
              <a:off x="1519772" y="731659"/>
              <a:ext cx="619419" cy="619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Elemento grafico 7" descr="Euro con riempimento a tinta unita">
              <a:extLst>
                <a:ext uri="{FF2B5EF4-FFF2-40B4-BE49-F238E27FC236}">
                  <a16:creationId xmlns:a16="http://schemas.microsoft.com/office/drawing/2014/main" id="{C8687966-B852-4C13-9F14-16FC54E80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9772" y="765401"/>
              <a:ext cx="535531" cy="535531"/>
            </a:xfrm>
            <a:prstGeom prst="rect">
              <a:avLst/>
            </a:prstGeom>
          </p:spPr>
        </p:pic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2A351F9-5B87-4560-922E-1CE66EC5431F}"/>
              </a:ext>
            </a:extLst>
          </p:cNvPr>
          <p:cNvSpPr txBox="1"/>
          <p:nvPr/>
        </p:nvSpPr>
        <p:spPr>
          <a:xfrm>
            <a:off x="2724002" y="3627234"/>
            <a:ext cx="3247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Spese tecniche 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. 7.1 a) </a:t>
            </a:r>
            <a:endParaRPr lang="it-IT" i="1" dirty="0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A7AF85F-53F5-4E92-B283-BCC843B7ED86}"/>
              </a:ext>
            </a:extLst>
          </p:cNvPr>
          <p:cNvSpPr txBox="1"/>
          <p:nvPr/>
        </p:nvSpPr>
        <p:spPr>
          <a:xfrm>
            <a:off x="6723428" y="3573052"/>
            <a:ext cx="5324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max 20% </a:t>
            </a:r>
            <a:r>
              <a:rPr lang="it-IT" b="0" dirty="0"/>
              <a:t>dell’importo </a:t>
            </a:r>
            <a:r>
              <a:rPr lang="it-IT" dirty="0"/>
              <a:t>del contributo complessivo</a:t>
            </a:r>
            <a:r>
              <a:rPr lang="it-IT" b="0" dirty="0"/>
              <a:t> 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AC093210-7E22-44BD-B5B4-FF16EE43D340}"/>
              </a:ext>
            </a:extLst>
          </p:cNvPr>
          <p:cNvSpPr txBox="1"/>
          <p:nvPr/>
        </p:nvSpPr>
        <p:spPr>
          <a:xfrm>
            <a:off x="2729965" y="4062275"/>
            <a:ext cx="2487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Imprevisti 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. 7.1 d) </a:t>
            </a:r>
            <a:endParaRPr lang="it-IT" i="1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40E3B94-212A-47AB-8856-164D5279BBD7}"/>
              </a:ext>
            </a:extLst>
          </p:cNvPr>
          <p:cNvSpPr txBox="1"/>
          <p:nvPr/>
        </p:nvSpPr>
        <p:spPr>
          <a:xfrm>
            <a:off x="6769521" y="4080338"/>
            <a:ext cx="510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max 5% </a:t>
            </a:r>
            <a:r>
              <a:rPr lang="it-IT" b="0" dirty="0"/>
              <a:t>dell’importo </a:t>
            </a:r>
            <a:r>
              <a:rPr lang="it-IT" dirty="0"/>
              <a:t>del contributo complessivo</a:t>
            </a:r>
            <a:r>
              <a:rPr lang="it-IT" b="0" dirty="0"/>
              <a:t>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2A351F9-5B87-4560-922E-1CE66EC5431F}"/>
              </a:ext>
            </a:extLst>
          </p:cNvPr>
          <p:cNvSpPr txBox="1"/>
          <p:nvPr/>
        </p:nvSpPr>
        <p:spPr>
          <a:xfrm>
            <a:off x="389886" y="3065765"/>
            <a:ext cx="580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Interventi di miglioramento/adeguamento sismico 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. 6.3) </a:t>
            </a:r>
            <a:endParaRPr lang="it-IT" i="1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A7AF85F-53F5-4E92-B283-BCC843B7ED86}"/>
              </a:ext>
            </a:extLst>
          </p:cNvPr>
          <p:cNvSpPr txBox="1"/>
          <p:nvPr/>
        </p:nvSpPr>
        <p:spPr>
          <a:xfrm>
            <a:off x="6699370" y="3067786"/>
            <a:ext cx="4907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 err="1"/>
              <a:t>max</a:t>
            </a:r>
            <a:r>
              <a:rPr lang="it-IT" dirty="0"/>
              <a:t> 30% </a:t>
            </a:r>
            <a:r>
              <a:rPr lang="it-IT" b="0" dirty="0"/>
              <a:t>dell’importo </a:t>
            </a:r>
            <a:r>
              <a:rPr lang="it-IT" dirty="0"/>
              <a:t>del contributo complessivo</a:t>
            </a:r>
            <a:r>
              <a:rPr lang="it-IT" b="0" dirty="0"/>
              <a:t> 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8DD3486F-4B9D-4EA2-B44B-6CE4CA5BBDE5}"/>
              </a:ext>
            </a:extLst>
          </p:cNvPr>
          <p:cNvSpPr/>
          <p:nvPr/>
        </p:nvSpPr>
        <p:spPr>
          <a:xfrm>
            <a:off x="247557" y="1530236"/>
            <a:ext cx="3159675" cy="666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12D34ED-8358-4129-B54E-EFEF3F05A498}"/>
              </a:ext>
            </a:extLst>
          </p:cNvPr>
          <p:cNvSpPr txBox="1"/>
          <p:nvPr/>
        </p:nvSpPr>
        <p:spPr>
          <a:xfrm>
            <a:off x="3832303" y="1254152"/>
            <a:ext cx="1719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1.000.000,00 €</a:t>
            </a:r>
            <a:endParaRPr lang="it-IT" b="1" dirty="0"/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5CE3BFA6-7EFE-4CF4-B032-EF9920ED6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69" y="1922354"/>
            <a:ext cx="650527" cy="720000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4336E85D-5EA8-4DBC-BF08-A66C969EF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49" y="1024324"/>
            <a:ext cx="650527" cy="720000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D8523AC5-19BD-4143-9FB8-79ECC42404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98" y="1010189"/>
            <a:ext cx="650527" cy="720000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790FC68-6D94-4781-B868-DA4A36008651}"/>
              </a:ext>
            </a:extLst>
          </p:cNvPr>
          <p:cNvSpPr txBox="1"/>
          <p:nvPr/>
        </p:nvSpPr>
        <p:spPr>
          <a:xfrm>
            <a:off x="6458066" y="1198116"/>
            <a:ext cx="428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e/o</a:t>
            </a:r>
            <a:endParaRPr lang="it-IT" sz="1200" b="1" dirty="0">
              <a:solidFill>
                <a:schemeClr val="accent1"/>
              </a:solidFill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85A8DD84-2B97-4E85-9F0F-D6EAF64035F8}"/>
              </a:ext>
            </a:extLst>
          </p:cNvPr>
          <p:cNvSpPr txBox="1"/>
          <p:nvPr/>
        </p:nvSpPr>
        <p:spPr>
          <a:xfrm>
            <a:off x="3832303" y="2097688"/>
            <a:ext cx="1719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1.300.000,00 €</a:t>
            </a:r>
            <a:endParaRPr lang="it-IT" b="1" dirty="0"/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4AD456C0-BA36-4D1A-AF5E-8A43A260EC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01" y="1981333"/>
            <a:ext cx="650527" cy="720000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3D17CF4C-985B-4A8E-A99B-67CBB64F5D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50" y="1984291"/>
            <a:ext cx="650527" cy="720000"/>
          </a:xfrm>
          <a:prstGeom prst="rect">
            <a:avLst/>
          </a:prstGeom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44245FC-2550-4A29-83FA-E3B8E133C916}"/>
              </a:ext>
            </a:extLst>
          </p:cNvPr>
          <p:cNvSpPr txBox="1"/>
          <p:nvPr/>
        </p:nvSpPr>
        <p:spPr>
          <a:xfrm>
            <a:off x="7554006" y="1981362"/>
            <a:ext cx="428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+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C1103F7-E50C-4A92-97B1-46D69F50A026}"/>
              </a:ext>
            </a:extLst>
          </p:cNvPr>
          <p:cNvSpPr txBox="1"/>
          <p:nvPr/>
        </p:nvSpPr>
        <p:spPr>
          <a:xfrm>
            <a:off x="7721868" y="1229856"/>
            <a:ext cx="3990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 interventi di solo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efficientamento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energetico e/o  installazione FER</a:t>
            </a:r>
            <a:endParaRPr lang="it-IT" sz="1400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D266D07-FA59-4A4D-9FE7-6EDCC1A7CA29}"/>
              </a:ext>
            </a:extLst>
          </p:cNvPr>
          <p:cNvSpPr txBox="1"/>
          <p:nvPr/>
        </p:nvSpPr>
        <p:spPr>
          <a:xfrm>
            <a:off x="8743511" y="1941358"/>
            <a:ext cx="29446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Nel caso in cui siano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presvisti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anche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interventi di miglioramento/ adeguamento sismico</a:t>
            </a:r>
            <a:endParaRPr lang="it-IT" sz="1400" b="1" dirty="0"/>
          </a:p>
        </p:txBody>
      </p:sp>
      <p:sp>
        <p:nvSpPr>
          <p:cNvPr id="62" name="Triangolo isoscele 61">
            <a:extLst>
              <a:ext uri="{FF2B5EF4-FFF2-40B4-BE49-F238E27FC236}">
                <a16:creationId xmlns:a16="http://schemas.microsoft.com/office/drawing/2014/main" id="{04313FAE-301A-4753-AA79-F363BB0EDEAE}"/>
              </a:ext>
            </a:extLst>
          </p:cNvPr>
          <p:cNvSpPr/>
          <p:nvPr/>
        </p:nvSpPr>
        <p:spPr>
          <a:xfrm rot="5400000">
            <a:off x="5475298" y="1360010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Triangolo isoscele 62">
            <a:extLst>
              <a:ext uri="{FF2B5EF4-FFF2-40B4-BE49-F238E27FC236}">
                <a16:creationId xmlns:a16="http://schemas.microsoft.com/office/drawing/2014/main" id="{7F2CA88B-95E6-4F1B-9C2B-C8740745D436}"/>
              </a:ext>
            </a:extLst>
          </p:cNvPr>
          <p:cNvSpPr/>
          <p:nvPr/>
        </p:nvSpPr>
        <p:spPr>
          <a:xfrm rot="5400000">
            <a:off x="5473346" y="2209405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a gomito 21">
            <a:extLst>
              <a:ext uri="{FF2B5EF4-FFF2-40B4-BE49-F238E27FC236}">
                <a16:creationId xmlns:a16="http://schemas.microsoft.com/office/drawing/2014/main" id="{A440B7CA-4966-4450-A2B5-2149EAE9CCE2}"/>
              </a:ext>
            </a:extLst>
          </p:cNvPr>
          <p:cNvCxnSpPr>
            <a:endCxn id="46" idx="1"/>
          </p:cNvCxnSpPr>
          <p:nvPr/>
        </p:nvCxnSpPr>
        <p:spPr>
          <a:xfrm flipV="1">
            <a:off x="3563596" y="1438818"/>
            <a:ext cx="268707" cy="4139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a gomito 43">
            <a:extLst>
              <a:ext uri="{FF2B5EF4-FFF2-40B4-BE49-F238E27FC236}">
                <a16:creationId xmlns:a16="http://schemas.microsoft.com/office/drawing/2014/main" id="{574633CA-9F9A-4734-99A9-7AA6A36D959F}"/>
              </a:ext>
            </a:extLst>
          </p:cNvPr>
          <p:cNvCxnSpPr>
            <a:endCxn id="55" idx="1"/>
          </p:cNvCxnSpPr>
          <p:nvPr/>
        </p:nvCxnSpPr>
        <p:spPr>
          <a:xfrm>
            <a:off x="3563596" y="1852808"/>
            <a:ext cx="268707" cy="4295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790FC68-6D94-4781-B868-DA4A36008651}"/>
              </a:ext>
            </a:extLst>
          </p:cNvPr>
          <p:cNvSpPr txBox="1"/>
          <p:nvPr/>
        </p:nvSpPr>
        <p:spPr>
          <a:xfrm>
            <a:off x="6450046" y="2176681"/>
            <a:ext cx="428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e/o</a:t>
            </a:r>
            <a:endParaRPr lang="it-IT" sz="1200" b="1" dirty="0">
              <a:solidFill>
                <a:schemeClr val="accent1"/>
              </a:solidFill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E7049EF4-B8F6-467C-8C1A-0994ECFFFCBD}"/>
              </a:ext>
            </a:extLst>
          </p:cNvPr>
          <p:cNvSpPr txBox="1"/>
          <p:nvPr/>
        </p:nvSpPr>
        <p:spPr>
          <a:xfrm>
            <a:off x="315639" y="1668142"/>
            <a:ext cx="3247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Contributo massimo erogabile: </a:t>
            </a:r>
            <a:endParaRPr lang="it-IT" b="1" dirty="0"/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74D2223C-E75E-48D2-8C73-B88FD77BCF55}"/>
              </a:ext>
            </a:extLst>
          </p:cNvPr>
          <p:cNvSpPr txBox="1"/>
          <p:nvPr/>
        </p:nvSpPr>
        <p:spPr>
          <a:xfrm>
            <a:off x="1542447" y="4748362"/>
            <a:ext cx="9489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Eventuali variazioni </a:t>
            </a:r>
            <a:r>
              <a:rPr lang="it-IT" dirty="0"/>
              <a:t>in aumento </a:t>
            </a:r>
            <a:r>
              <a:rPr lang="it-IT" b="0" dirty="0"/>
              <a:t>del costo dell’intervento successivi alla presentazione della domanda </a:t>
            </a:r>
            <a:r>
              <a:rPr lang="it-IT" dirty="0"/>
              <a:t>non determinano in nessun caso un incremento del contributo concedibile</a:t>
            </a:r>
            <a:r>
              <a:rPr lang="it-IT" b="0" dirty="0"/>
              <a:t>. </a:t>
            </a:r>
            <a:endParaRPr lang="it-IT" sz="1200" b="0" i="1" dirty="0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EFE65AC-A0F1-4D38-8BCA-E2C99315B0B4}"/>
              </a:ext>
            </a:extLst>
          </p:cNvPr>
          <p:cNvSpPr txBox="1"/>
          <p:nvPr/>
        </p:nvSpPr>
        <p:spPr>
          <a:xfrm>
            <a:off x="1542447" y="5654908"/>
            <a:ext cx="9489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Il contributo richiesto </a:t>
            </a:r>
            <a:r>
              <a:rPr lang="it-IT" dirty="0"/>
              <a:t>può essere ridefinito in sede di istruttoria tecnico-finanziaria</a:t>
            </a:r>
            <a:r>
              <a:rPr lang="it-IT" b="0" dirty="0"/>
              <a:t>. </a:t>
            </a:r>
            <a:endParaRPr lang="it-IT" sz="1200" b="0" i="1" dirty="0"/>
          </a:p>
        </p:txBody>
      </p:sp>
      <p:pic>
        <p:nvPicPr>
          <p:cNvPr id="70" name="Elemento grafico 52" descr="Segno di spunta con riempimento a tinta unita">
            <a:extLst>
              <a:ext uri="{FF2B5EF4-FFF2-40B4-BE49-F238E27FC236}">
                <a16:creationId xmlns:a16="http://schemas.microsoft.com/office/drawing/2014/main" id="{A148B0F1-D90D-4127-B9EE-D183C01454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102" y="5699199"/>
            <a:ext cx="280749" cy="280749"/>
          </a:xfrm>
          <a:prstGeom prst="rect">
            <a:avLst/>
          </a:prstGeom>
        </p:spPr>
      </p:pic>
      <p:pic>
        <p:nvPicPr>
          <p:cNvPr id="71" name="Elemento grafico 53" descr="Chiudi con riempimento a tinta unita">
            <a:extLst>
              <a:ext uri="{FF2B5EF4-FFF2-40B4-BE49-F238E27FC236}">
                <a16:creationId xmlns:a16="http://schemas.microsoft.com/office/drawing/2014/main" id="{2F6C8524-2348-44B2-86F1-334B3F734A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8711" y="4819973"/>
            <a:ext cx="280749" cy="280749"/>
          </a:xfrm>
          <a:prstGeom prst="rect">
            <a:avLst/>
          </a:prstGeom>
        </p:spPr>
      </p:pic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64CC4919-1289-4B24-975D-62CCCAE3F9FD}"/>
              </a:ext>
            </a:extLst>
          </p:cNvPr>
          <p:cNvCxnSpPr/>
          <p:nvPr/>
        </p:nvCxnSpPr>
        <p:spPr>
          <a:xfrm flipV="1">
            <a:off x="6044993" y="3273917"/>
            <a:ext cx="5194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64CC4919-1289-4B24-975D-62CCCAE3F9FD}"/>
              </a:ext>
            </a:extLst>
          </p:cNvPr>
          <p:cNvCxnSpPr/>
          <p:nvPr/>
        </p:nvCxnSpPr>
        <p:spPr>
          <a:xfrm flipV="1">
            <a:off x="6044994" y="3795283"/>
            <a:ext cx="5194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64CC4919-1289-4B24-975D-62CCCAE3F9FD}"/>
              </a:ext>
            </a:extLst>
          </p:cNvPr>
          <p:cNvCxnSpPr/>
          <p:nvPr/>
        </p:nvCxnSpPr>
        <p:spPr>
          <a:xfrm flipV="1">
            <a:off x="6044995" y="4292586"/>
            <a:ext cx="5194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3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2739567" y="1553575"/>
            <a:ext cx="71242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TEMPISTICHE DI REALIZZAZIONE DEGLI INTERVENTI</a:t>
            </a:r>
            <a:endParaRPr lang="it-IT" sz="4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4">
            <a:extLst>
              <a:ext uri="{FF2B5EF4-FFF2-40B4-BE49-F238E27FC236}">
                <a16:creationId xmlns:a16="http://schemas.microsoft.com/office/drawing/2014/main" id="{D08867A6-5269-BEBB-E635-8FEB85588EA1}"/>
              </a:ext>
            </a:extLst>
          </p:cNvPr>
          <p:cNvGrpSpPr/>
          <p:nvPr/>
        </p:nvGrpSpPr>
        <p:grpSpPr>
          <a:xfrm>
            <a:off x="564205" y="1206230"/>
            <a:ext cx="1838524" cy="1896893"/>
            <a:chOff x="901196" y="277217"/>
            <a:chExt cx="700635" cy="700634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F417D7E2-95C5-4258-C6AD-C3D01FD78A0D}"/>
                </a:ext>
              </a:extLst>
            </p:cNvPr>
            <p:cNvSpPr/>
            <p:nvPr/>
          </p:nvSpPr>
          <p:spPr>
            <a:xfrm>
              <a:off x="901197" y="277218"/>
              <a:ext cx="700634" cy="700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8" name="Elemento grafico 7" descr="Clessidra finita con riempimento a tinta unita">
              <a:extLst>
                <a:ext uri="{FF2B5EF4-FFF2-40B4-BE49-F238E27FC236}">
                  <a16:creationId xmlns:a16="http://schemas.microsoft.com/office/drawing/2014/main" id="{21F379F4-C058-2D0F-536E-643D67AC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196" y="277217"/>
              <a:ext cx="700634" cy="700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352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DD3486F-4B9D-4EA2-B44B-6CE4CA5BBDE5}"/>
              </a:ext>
            </a:extLst>
          </p:cNvPr>
          <p:cNvSpPr/>
          <p:nvPr/>
        </p:nvSpPr>
        <p:spPr>
          <a:xfrm>
            <a:off x="708953" y="1484226"/>
            <a:ext cx="1891326" cy="666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TEMPISTICHE PER LA REALIZZAZIONE DEGLI INTERVENTI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10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7049EF4-B8F6-467C-8C1A-0994ECFFFCBD}"/>
              </a:ext>
            </a:extLst>
          </p:cNvPr>
          <p:cNvSpPr txBox="1"/>
          <p:nvPr/>
        </p:nvSpPr>
        <p:spPr>
          <a:xfrm>
            <a:off x="793504" y="1632839"/>
            <a:ext cx="1806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Avvio intervento </a:t>
            </a:r>
            <a:endParaRPr lang="it-IT" b="1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26E58FD-8D81-46A9-B87F-8AD1C22F1940}"/>
              </a:ext>
            </a:extLst>
          </p:cNvPr>
          <p:cNvGrpSpPr/>
          <p:nvPr/>
        </p:nvGrpSpPr>
        <p:grpSpPr>
          <a:xfrm>
            <a:off x="901196" y="277216"/>
            <a:ext cx="660073" cy="730781"/>
            <a:chOff x="901196" y="277217"/>
            <a:chExt cx="700635" cy="700634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E90B227E-811F-4149-8CB9-F453C1948EE1}"/>
                </a:ext>
              </a:extLst>
            </p:cNvPr>
            <p:cNvSpPr/>
            <p:nvPr/>
          </p:nvSpPr>
          <p:spPr>
            <a:xfrm>
              <a:off x="901197" y="277218"/>
              <a:ext cx="700634" cy="700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1" name="Elemento grafico 10" descr="Clessidra finita con riempimento a tinta unita">
              <a:extLst>
                <a:ext uri="{FF2B5EF4-FFF2-40B4-BE49-F238E27FC236}">
                  <a16:creationId xmlns:a16="http://schemas.microsoft.com/office/drawing/2014/main" id="{95E483AC-EF72-40CF-BEFA-3B94D2F47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196" y="277217"/>
              <a:ext cx="700634" cy="700634"/>
            </a:xfrm>
            <a:prstGeom prst="rect">
              <a:avLst/>
            </a:prstGeom>
          </p:spPr>
        </p:pic>
      </p:grp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39C0103-B4E1-4370-8051-B52E1C1BED71}"/>
              </a:ext>
            </a:extLst>
          </p:cNvPr>
          <p:cNvSpPr txBox="1"/>
          <p:nvPr/>
        </p:nvSpPr>
        <p:spPr>
          <a:xfrm>
            <a:off x="6165908" y="1400336"/>
            <a:ext cx="5142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non deve essere antecedente alla data di approvazione del provvedimento di concessione del contributo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(fatto salvo quanto previsto al punto 7.5) 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36857E7-64C6-487C-8CA6-D8F926E9E492}"/>
              </a:ext>
            </a:extLst>
          </p:cNvPr>
          <p:cNvSpPr txBox="1"/>
          <p:nvPr/>
        </p:nvSpPr>
        <p:spPr>
          <a:xfrm>
            <a:off x="3315594" y="1336932"/>
            <a:ext cx="212660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it-IT" dirty="0"/>
              <a:t>data della determinazione o decreto di affidamento dei lavori/della fornitura ai sensi dell’art. 17, comma 1, del d.lgs. 36/2023. </a:t>
            </a:r>
          </a:p>
        </p:txBody>
      </p:sp>
      <p:sp>
        <p:nvSpPr>
          <p:cNvPr id="53" name="Triangolo isoscele 52">
            <a:extLst>
              <a:ext uri="{FF2B5EF4-FFF2-40B4-BE49-F238E27FC236}">
                <a16:creationId xmlns:a16="http://schemas.microsoft.com/office/drawing/2014/main" id="{DA46DA90-D91F-4C59-9EFF-2095CB712663}"/>
              </a:ext>
            </a:extLst>
          </p:cNvPr>
          <p:cNvSpPr/>
          <p:nvPr/>
        </p:nvSpPr>
        <p:spPr>
          <a:xfrm rot="5400000">
            <a:off x="5774947" y="1775666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2C18300F-2551-4444-BC1F-A163C3B059BF}"/>
              </a:ext>
            </a:extLst>
          </p:cNvPr>
          <p:cNvSpPr/>
          <p:nvPr/>
        </p:nvSpPr>
        <p:spPr>
          <a:xfrm>
            <a:off x="699903" y="3346477"/>
            <a:ext cx="1891326" cy="666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F1F084B5-EF1C-4D19-880B-CBEAF2051CED}"/>
              </a:ext>
            </a:extLst>
          </p:cNvPr>
          <p:cNvSpPr txBox="1"/>
          <p:nvPr/>
        </p:nvSpPr>
        <p:spPr>
          <a:xfrm>
            <a:off x="708953" y="3366705"/>
            <a:ext cx="1806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Ultimazione interventi </a:t>
            </a:r>
            <a:endParaRPr lang="it-IT" b="1" dirty="0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3187E15-2473-4A31-8CA6-309DE052C83C}"/>
              </a:ext>
            </a:extLst>
          </p:cNvPr>
          <p:cNvSpPr txBox="1"/>
          <p:nvPr/>
        </p:nvSpPr>
        <p:spPr>
          <a:xfrm>
            <a:off x="3315594" y="2881974"/>
            <a:ext cx="212660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it-IT" dirty="0"/>
              <a:t>data del certificato di collaudo o del certificato di verifica di conformità di cui all’art. 116 del d.lgs. 36/2023 relativo agli interventi di efficientamento energetico oggetto </a:t>
            </a:r>
          </a:p>
          <a:p>
            <a:pPr algn="ctr"/>
            <a:r>
              <a:rPr lang="it-IT" dirty="0"/>
              <a:t>della richiesta di contributo</a:t>
            </a:r>
          </a:p>
        </p:txBody>
      </p:sp>
      <p:sp>
        <p:nvSpPr>
          <p:cNvPr id="65" name="Triangolo isoscele 64">
            <a:extLst>
              <a:ext uri="{FF2B5EF4-FFF2-40B4-BE49-F238E27FC236}">
                <a16:creationId xmlns:a16="http://schemas.microsoft.com/office/drawing/2014/main" id="{6E7D6803-F7FB-4CDF-B308-087B8F269C6E}"/>
              </a:ext>
            </a:extLst>
          </p:cNvPr>
          <p:cNvSpPr/>
          <p:nvPr/>
        </p:nvSpPr>
        <p:spPr>
          <a:xfrm rot="5400000">
            <a:off x="5774947" y="3647878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E290C2A3-8916-4746-9147-921DF5926C50}"/>
              </a:ext>
            </a:extLst>
          </p:cNvPr>
          <p:cNvSpPr txBox="1"/>
          <p:nvPr/>
        </p:nvSpPr>
        <p:spPr>
          <a:xfrm>
            <a:off x="6165907" y="2856807"/>
            <a:ext cx="514245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ultimati entro 42 mesi dalla data del provvedimento di concessione del contributo 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(fatte salve le richieste di proroga </a:t>
            </a:r>
            <a:r>
              <a:rPr lang="it-IT" sz="13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 par. 18)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e, comunque,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entro il 30/09/2029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spese rendicontate su SISPREG entro e non oltre il 31/12/2029. </a:t>
            </a:r>
            <a:endParaRPr lang="it-IT" sz="13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7AB79737-7386-41F0-8016-09E85F2A0242}"/>
              </a:ext>
            </a:extLst>
          </p:cNvPr>
          <p:cNvGrpSpPr/>
          <p:nvPr/>
        </p:nvGrpSpPr>
        <p:grpSpPr>
          <a:xfrm>
            <a:off x="682817" y="5034021"/>
            <a:ext cx="10508355" cy="710069"/>
            <a:chOff x="923259" y="4987799"/>
            <a:chExt cx="10385097" cy="710069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8C143F43-67D3-4A96-8B3D-A9309D039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5" t="15254" r="73499" b="17307"/>
            <a:stretch/>
          </p:blipFill>
          <p:spPr>
            <a:xfrm>
              <a:off x="923259" y="4987799"/>
              <a:ext cx="797183" cy="709268"/>
            </a:xfrm>
            <a:prstGeom prst="rect">
              <a:avLst/>
            </a:prstGeom>
          </p:spPr>
        </p:pic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A9B4001B-3249-4804-87E8-E80EBF9DED58}"/>
                </a:ext>
              </a:extLst>
            </p:cNvPr>
            <p:cNvSpPr/>
            <p:nvPr/>
          </p:nvSpPr>
          <p:spPr>
            <a:xfrm>
              <a:off x="1764589" y="5031309"/>
              <a:ext cx="9543767" cy="66655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3A35575A-4543-4E5F-9C04-1788D5E60254}"/>
                </a:ext>
              </a:extLst>
            </p:cNvPr>
            <p:cNvSpPr txBox="1"/>
            <p:nvPr/>
          </p:nvSpPr>
          <p:spPr>
            <a:xfrm>
              <a:off x="1836266" y="5050736"/>
              <a:ext cx="940041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i="0" u="none" strike="noStrike" baseline="0" dirty="0">
                  <a:solidFill>
                    <a:schemeClr val="accent2"/>
                  </a:solidFill>
                  <a:latin typeface="Calibri" panose="020F0502020204030204" pitchFamily="34" charset="0"/>
                </a:rPr>
                <a:t>Entro 10 giorni </a:t>
              </a:r>
              <a:r>
                <a:rPr lang="it-IT" sz="16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dall’</a:t>
              </a:r>
              <a:r>
                <a:rPr lang="it-IT" sz="16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avvio</a:t>
              </a:r>
              <a:r>
                <a:rPr lang="it-IT" sz="16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e dall’</a:t>
              </a:r>
              <a:r>
                <a:rPr lang="it-IT" sz="16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ultimazione</a:t>
              </a:r>
              <a:r>
                <a:rPr lang="it-IT" sz="16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degli interventi </a:t>
              </a:r>
            </a:p>
            <a:p>
              <a:pPr algn="ctr"/>
              <a:r>
                <a:rPr lang="it-IT" sz="16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dovrà esserne data </a:t>
              </a:r>
              <a:r>
                <a:rPr lang="it-IT" sz="16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comunicazione </a:t>
              </a:r>
              <a:r>
                <a:rPr lang="it-IT" sz="16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alla struttura regionale competente tramite </a:t>
              </a:r>
              <a:r>
                <a:rPr lang="it-IT" sz="16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SISPREG</a:t>
              </a:r>
              <a:endParaRPr lang="it-IT" sz="1600" dirty="0"/>
            </a:p>
          </p:txBody>
        </p:sp>
      </p:grpSp>
      <p:sp>
        <p:nvSpPr>
          <p:cNvPr id="5" name="Uguale 4"/>
          <p:cNvSpPr/>
          <p:nvPr/>
        </p:nvSpPr>
        <p:spPr>
          <a:xfrm>
            <a:off x="2887133" y="1632839"/>
            <a:ext cx="428461" cy="369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Uguale 25"/>
          <p:cNvSpPr/>
          <p:nvPr/>
        </p:nvSpPr>
        <p:spPr>
          <a:xfrm>
            <a:off x="2765125" y="3515933"/>
            <a:ext cx="428461" cy="369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3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LA MISURA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A21722D-A19B-4D82-8FBD-FC46C2762665}"/>
              </a:ext>
            </a:extLst>
          </p:cNvPr>
          <p:cNvSpPr txBox="1"/>
          <p:nvPr/>
        </p:nvSpPr>
        <p:spPr>
          <a:xfrm>
            <a:off x="1796996" y="1145465"/>
            <a:ext cx="99998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finanziata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nell’ambito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del PR Valle d’Aosta FESR 2021-2027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- OP2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Priorità 3 – Energia e adattamento ai cambiamenti climatici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Obiettivo specifico: RSO2.1. “Promuovere l'efficienza energetica e ridurre le emissioni di gas a effetto serra (FESR)” 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35F89BA-9D01-471D-929F-3FA409F1BD78}"/>
              </a:ext>
            </a:extLst>
          </p:cNvPr>
          <p:cNvSpPr txBox="1"/>
          <p:nvPr/>
        </p:nvSpPr>
        <p:spPr>
          <a:xfrm>
            <a:off x="1796996" y="3430886"/>
            <a:ext cx="9815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dà attuazione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all’Azione b.i.1) “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Interventi di efficientamento energetico negli edifici e nelle infrastrutture di proprietà pubblica (regionale e degli EELL)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B930861-3853-4409-8386-954E442030AE}"/>
              </a:ext>
            </a:extLst>
          </p:cNvPr>
          <p:cNvSpPr txBox="1"/>
          <p:nvPr/>
        </p:nvSpPr>
        <p:spPr>
          <a:xfrm>
            <a:off x="1796997" y="4671551"/>
            <a:ext cx="9740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contribuisce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al raggiungimento degli obiettivi regionali definiti nel Piano Energetico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mbientale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egionale (PEAR VDA 2030), con particolare riferimento alle azioni di cui all’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Asse 1 – Riduzione dei consumi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scheda C 02 – Settore terziario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it-IT" dirty="0"/>
          </a:p>
        </p:txBody>
      </p:sp>
      <p:pic>
        <p:nvPicPr>
          <p:cNvPr id="63" name="Elemento grafico 62" descr="Elenco di controllo con riempimento a tinta unita">
            <a:extLst>
              <a:ext uri="{FF2B5EF4-FFF2-40B4-BE49-F238E27FC236}">
                <a16:creationId xmlns:a16="http://schemas.microsoft.com/office/drawing/2014/main" id="{8A2CE49A-A886-41DF-89B8-10928C5CF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925" y="3238242"/>
            <a:ext cx="914400" cy="914400"/>
          </a:xfrm>
          <a:prstGeom prst="rect">
            <a:avLst/>
          </a:prstGeom>
        </p:spPr>
      </p:pic>
      <p:pic>
        <p:nvPicPr>
          <p:cNvPr id="65" name="Elemento grafico 64" descr="Monete con riempimento a tinta unita">
            <a:extLst>
              <a:ext uri="{FF2B5EF4-FFF2-40B4-BE49-F238E27FC236}">
                <a16:creationId xmlns:a16="http://schemas.microsoft.com/office/drawing/2014/main" id="{036E0F00-0129-4D3E-8BBE-629196DB7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942" y="1027333"/>
            <a:ext cx="780365" cy="780365"/>
          </a:xfrm>
          <a:prstGeom prst="rect">
            <a:avLst/>
          </a:prstGeom>
        </p:spPr>
      </p:pic>
      <p:pic>
        <p:nvPicPr>
          <p:cNvPr id="67" name="Immagine 66">
            <a:extLst>
              <a:ext uri="{FF2B5EF4-FFF2-40B4-BE49-F238E27FC236}">
                <a16:creationId xmlns:a16="http://schemas.microsoft.com/office/drawing/2014/main" id="{5069DD1C-6FD5-4001-A772-6268B7DC5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9" y="4790416"/>
            <a:ext cx="1309812" cy="625649"/>
          </a:xfrm>
          <a:prstGeom prst="rect">
            <a:avLst/>
          </a:prstGeom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3EE694D8-1BC3-4B0D-98E9-D30ADE4B4971}"/>
              </a:ext>
            </a:extLst>
          </p:cNvPr>
          <p:cNvSpPr txBox="1"/>
          <p:nvPr/>
        </p:nvSpPr>
        <p:spPr>
          <a:xfrm>
            <a:off x="2330931" y="2460715"/>
            <a:ext cx="9360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Dotazione finanziaria: </a:t>
            </a:r>
            <a:r>
              <a:rPr lang="it-IT" sz="20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5.000.000,00 €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</a:t>
            </a: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45B631A3-91CC-4C6F-A0A5-A48B5F4CF3E0}"/>
              </a:ext>
            </a:extLst>
          </p:cNvPr>
          <p:cNvCxnSpPr>
            <a:cxnSpLocks/>
          </p:cNvCxnSpPr>
          <p:nvPr/>
        </p:nvCxnSpPr>
        <p:spPr>
          <a:xfrm>
            <a:off x="962526" y="1949116"/>
            <a:ext cx="1351306" cy="707590"/>
          </a:xfrm>
          <a:prstGeom prst="bentConnector3">
            <a:avLst>
              <a:gd name="adj1" fmla="val -4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E37129E4-DB17-4776-906D-419C40E7A7B3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 e 3</a:t>
            </a:r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B2E5BCC1-279D-4A3E-B174-ADF231801D92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16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DNSH «Do No </a:t>
            </a:r>
            <a:r>
              <a:rPr lang="it-IT" sz="2400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Significant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 </a:t>
            </a:r>
            <a:r>
              <a:rPr lang="it-IT" sz="2400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Harm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»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29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 descr="Mano aperta con pianta con riempimento a tinta unita">
            <a:extLst>
              <a:ext uri="{FF2B5EF4-FFF2-40B4-BE49-F238E27FC236}">
                <a16:creationId xmlns:a16="http://schemas.microsoft.com/office/drawing/2014/main" id="{1C6C45CD-DC43-48B6-AF35-9016E1002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57" y="1294772"/>
            <a:ext cx="1608719" cy="160871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4BE576-1936-A06D-006E-7705000775B7}"/>
              </a:ext>
            </a:extLst>
          </p:cNvPr>
          <p:cNvSpPr txBox="1"/>
          <p:nvPr/>
        </p:nvSpPr>
        <p:spPr>
          <a:xfrm>
            <a:off x="2661745" y="1222835"/>
            <a:ext cx="80970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COME SI ASSOLVE AL PRINCIPIO DNSH E AGLI OBBLIGHI DI IMMUNIZZAZIONE DAGLI EFFETTI DEL CLIMA?</a:t>
            </a:r>
            <a:endParaRPr lang="it-IT" sz="4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69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DNSH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29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4F6A6420-AC89-47F3-BD07-61626B69F874}"/>
              </a:ext>
            </a:extLst>
          </p:cNvPr>
          <p:cNvSpPr/>
          <p:nvPr/>
        </p:nvSpPr>
        <p:spPr>
          <a:xfrm>
            <a:off x="822125" y="187738"/>
            <a:ext cx="1001364" cy="104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4" descr="Mano aperta con pianta con riempimento a tinta unita">
            <a:extLst>
              <a:ext uri="{FF2B5EF4-FFF2-40B4-BE49-F238E27FC236}">
                <a16:creationId xmlns:a16="http://schemas.microsoft.com/office/drawing/2014/main" id="{1C6C45CD-DC43-48B6-AF35-9016E1002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955" y="75377"/>
            <a:ext cx="921487" cy="92148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4017463" y="1157151"/>
            <a:ext cx="746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Art. 9, comma 4 del Regolamento (UE) 2021/1060 </a:t>
            </a:r>
          </a:p>
          <a:p>
            <a:r>
              <a:rPr lang="it-IT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Art. 9 del Regolamento UE n.852/2020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87283764-BAB0-F03A-E0AC-4BA582D3D554}"/>
              </a:ext>
            </a:extLst>
          </p:cNvPr>
          <p:cNvSpPr txBox="1"/>
          <p:nvPr/>
        </p:nvSpPr>
        <p:spPr>
          <a:xfrm>
            <a:off x="399958" y="1103750"/>
            <a:ext cx="32965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DNSH                            «Do No </a:t>
            </a:r>
            <a:r>
              <a:rPr lang="it-IT" sz="2400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Significant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 </a:t>
            </a:r>
            <a:r>
              <a:rPr lang="it-IT" sz="2400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Harm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»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57C946-644A-A3D2-18E7-3667F81B0D1C}"/>
              </a:ext>
            </a:extLst>
          </p:cNvPr>
          <p:cNvSpPr txBox="1"/>
          <p:nvPr/>
        </p:nvSpPr>
        <p:spPr>
          <a:xfrm>
            <a:off x="399959" y="2170412"/>
            <a:ext cx="429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MITIGAZIONE DEI CAMBIAMENTI CLIMATICI 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CA6EDA79-4E18-44A4-EB4A-5A070DB007DF}"/>
              </a:ext>
            </a:extLst>
          </p:cNvPr>
          <p:cNvSpPr/>
          <p:nvPr/>
        </p:nvSpPr>
        <p:spPr>
          <a:xfrm rot="5400000">
            <a:off x="4891030" y="2275890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5BB3E8-499C-E47D-1ED9-5768405D06E4}"/>
              </a:ext>
            </a:extLst>
          </p:cNvPr>
          <p:cNvSpPr txBox="1"/>
          <p:nvPr/>
        </p:nvSpPr>
        <p:spPr>
          <a:xfrm>
            <a:off x="5299471" y="2176895"/>
            <a:ext cx="429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Significative emissioni di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GHGs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D7BF4D-1036-34F1-FEF3-543D965FBCF0}"/>
              </a:ext>
            </a:extLst>
          </p:cNvPr>
          <p:cNvSpPr txBox="1"/>
          <p:nvPr/>
        </p:nvSpPr>
        <p:spPr>
          <a:xfrm>
            <a:off x="396715" y="2585459"/>
            <a:ext cx="429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ADATTAMENTO AI CAMBIAMENTI CLIMATICI 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226FCCF3-BAE9-8111-1BB9-8B3E1E3376BA}"/>
              </a:ext>
            </a:extLst>
          </p:cNvPr>
          <p:cNvSpPr/>
          <p:nvPr/>
        </p:nvSpPr>
        <p:spPr>
          <a:xfrm rot="5400000">
            <a:off x="4887788" y="2690936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C8A637-205B-ABBC-0054-57AB63B29DD3}"/>
              </a:ext>
            </a:extLst>
          </p:cNvPr>
          <p:cNvSpPr txBox="1"/>
          <p:nvPr/>
        </p:nvSpPr>
        <p:spPr>
          <a:xfrm>
            <a:off x="5296228" y="2601669"/>
            <a:ext cx="637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Maggiore impatto negativo del clima attuale e futuro sull’attività o sulle persone, sulla natura o sui beni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146C1E6-0DC1-1822-AB5A-4AEA16C11061}"/>
              </a:ext>
            </a:extLst>
          </p:cNvPr>
          <p:cNvSpPr txBox="1"/>
          <p:nvPr/>
        </p:nvSpPr>
        <p:spPr>
          <a:xfrm>
            <a:off x="403198" y="3263155"/>
            <a:ext cx="429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USO SOSTENIBILE E PROTEZIONE DELLE RISORSE IDRICHE E MARINE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FCD59D24-C425-83E3-3B20-8390E8A9E7D2}"/>
              </a:ext>
            </a:extLst>
          </p:cNvPr>
          <p:cNvSpPr/>
          <p:nvPr/>
        </p:nvSpPr>
        <p:spPr>
          <a:xfrm rot="5400000">
            <a:off x="4894271" y="3368632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B119228-C9BC-DAE9-07C9-17E63DE9F87A}"/>
              </a:ext>
            </a:extLst>
          </p:cNvPr>
          <p:cNvSpPr txBox="1"/>
          <p:nvPr/>
        </p:nvSpPr>
        <p:spPr>
          <a:xfrm>
            <a:off x="5302711" y="3279365"/>
            <a:ext cx="637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Deterioramento qualitativo o riduzione del potenziale ecologico dei corpi idrici 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2FA3679-6BFA-C490-A26F-FE8AC0D766E2}"/>
              </a:ext>
            </a:extLst>
          </p:cNvPr>
          <p:cNvSpPr txBox="1"/>
          <p:nvPr/>
        </p:nvSpPr>
        <p:spPr>
          <a:xfrm>
            <a:off x="409681" y="3931121"/>
            <a:ext cx="429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ECONOMIA CIRCOLARE, USO SOSTENIBILE DI RISORSE E RIFIUTI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riangolo isoscele 17">
            <a:extLst>
              <a:ext uri="{FF2B5EF4-FFF2-40B4-BE49-F238E27FC236}">
                <a16:creationId xmlns:a16="http://schemas.microsoft.com/office/drawing/2014/main" id="{1E32CC0E-978A-9BB6-C95B-AB2FF0EE21D5}"/>
              </a:ext>
            </a:extLst>
          </p:cNvPr>
          <p:cNvSpPr/>
          <p:nvPr/>
        </p:nvSpPr>
        <p:spPr>
          <a:xfrm rot="5400000">
            <a:off x="4900754" y="4036598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9F4E01D-5488-7A05-BD6E-C96A30D7AF18}"/>
              </a:ext>
            </a:extLst>
          </p:cNvPr>
          <p:cNvSpPr txBox="1"/>
          <p:nvPr/>
        </p:nvSpPr>
        <p:spPr>
          <a:xfrm>
            <a:off x="5309194" y="3947331"/>
            <a:ext cx="637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Inefficienze nell’utilizzo dei materiali recuperati o riciclati incremento nell’uso di risorse naturali, incremento significativo dei rifiuti, incenerimento o smaltimento 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43D7416-7CCE-96AF-F7A9-9062AFCDA596}"/>
              </a:ext>
            </a:extLst>
          </p:cNvPr>
          <p:cNvSpPr txBox="1"/>
          <p:nvPr/>
        </p:nvSpPr>
        <p:spPr>
          <a:xfrm>
            <a:off x="406437" y="4783915"/>
            <a:ext cx="429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PREVENZIONE E RIDUZIONE DELL’INQUINAMENTO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riangolo isoscele 20">
            <a:extLst>
              <a:ext uri="{FF2B5EF4-FFF2-40B4-BE49-F238E27FC236}">
                <a16:creationId xmlns:a16="http://schemas.microsoft.com/office/drawing/2014/main" id="{E73F6764-7566-7E1C-3B66-93D345F9F884}"/>
              </a:ext>
            </a:extLst>
          </p:cNvPr>
          <p:cNvSpPr/>
          <p:nvPr/>
        </p:nvSpPr>
        <p:spPr>
          <a:xfrm rot="5400000">
            <a:off x="4897510" y="4889392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C4C4DBF-7346-0177-4A43-5B518AC96F0D}"/>
              </a:ext>
            </a:extLst>
          </p:cNvPr>
          <p:cNvSpPr txBox="1"/>
          <p:nvPr/>
        </p:nvSpPr>
        <p:spPr>
          <a:xfrm>
            <a:off x="5305950" y="4800125"/>
            <a:ext cx="637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Aumento delle emissioni di inquinanti in aria, acqua o suolo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4FB6412-DB83-BFD9-45E6-EE2402C5C334}"/>
              </a:ext>
            </a:extLst>
          </p:cNvPr>
          <p:cNvSpPr txBox="1"/>
          <p:nvPr/>
        </p:nvSpPr>
        <p:spPr>
          <a:xfrm>
            <a:off x="403194" y="5383791"/>
            <a:ext cx="429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PROTEZIONE E RIPRISTINO DI BIODIVERSITÀ ED ECOSISTEMI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riangolo isoscele 23">
            <a:extLst>
              <a:ext uri="{FF2B5EF4-FFF2-40B4-BE49-F238E27FC236}">
                <a16:creationId xmlns:a16="http://schemas.microsoft.com/office/drawing/2014/main" id="{06F67C3C-510F-FA15-B0A9-277E579652B2}"/>
              </a:ext>
            </a:extLst>
          </p:cNvPr>
          <p:cNvSpPr/>
          <p:nvPr/>
        </p:nvSpPr>
        <p:spPr>
          <a:xfrm rot="5400000">
            <a:off x="4894267" y="5489268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CF4A884-35C5-3690-1F5B-13DE828BD32D}"/>
              </a:ext>
            </a:extLst>
          </p:cNvPr>
          <p:cNvSpPr txBox="1"/>
          <p:nvPr/>
        </p:nvSpPr>
        <p:spPr>
          <a:xfrm>
            <a:off x="5302707" y="5400001"/>
            <a:ext cx="637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Dannosa per le buone condizioni e resilienza degli ecosistemi o per lo stato di conservazione degli habitat e delle specie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0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DNSH «Do No </a:t>
            </a:r>
            <a:r>
              <a:rPr lang="it-IT" sz="2400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Significant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 </a:t>
            </a:r>
            <a:r>
              <a:rPr lang="it-IT" sz="2400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Harm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»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29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4F6A6420-AC89-47F3-BD07-61626B69F874}"/>
              </a:ext>
            </a:extLst>
          </p:cNvPr>
          <p:cNvSpPr/>
          <p:nvPr/>
        </p:nvSpPr>
        <p:spPr>
          <a:xfrm>
            <a:off x="822125" y="187738"/>
            <a:ext cx="1001364" cy="104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4" descr="Mano aperta con pianta con riempimento a tinta unita">
            <a:extLst>
              <a:ext uri="{FF2B5EF4-FFF2-40B4-BE49-F238E27FC236}">
                <a16:creationId xmlns:a16="http://schemas.microsoft.com/office/drawing/2014/main" id="{1C6C45CD-DC43-48B6-AF35-9016E1002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955" y="75377"/>
            <a:ext cx="921487" cy="92148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917640" y="1110817"/>
            <a:ext cx="1021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Rapporto Ambientale alla VAS del PR Valle d’Aosta FESR 2021/27 ha individuato la coerenza «implicita» con gli obiettivi DNSH salvo per:</a:t>
            </a:r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B6774D1A-A666-41B9-A7E6-C87DC18B5770}"/>
              </a:ext>
            </a:extLst>
          </p:cNvPr>
          <p:cNvSpPr/>
          <p:nvPr/>
        </p:nvSpPr>
        <p:spPr>
          <a:xfrm rot="5400000">
            <a:off x="2297215" y="2179516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DCEBAF4D-D938-4BA5-ABF4-23B9D19913E4}"/>
              </a:ext>
            </a:extLst>
          </p:cNvPr>
          <p:cNvSpPr/>
          <p:nvPr/>
        </p:nvSpPr>
        <p:spPr>
          <a:xfrm rot="5400000">
            <a:off x="2297215" y="2683417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2776655" y="2079092"/>
            <a:ext cx="925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«Uso sostenibile delle acque,</a:t>
            </a:r>
            <a:r>
              <a:rPr lang="it-IT" sz="18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protezione di acque e risorse marine»</a:t>
            </a: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2793588" y="2570158"/>
            <a:ext cx="925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«Economia circolare, uso sostenibile di risorse e rifiuti</a:t>
            </a:r>
            <a:r>
              <a:rPr lang="it-IT" sz="18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943039" y="3379888"/>
            <a:ext cx="925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Pertanto :</a:t>
            </a:r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B6774D1A-A666-41B9-A7E6-C87DC18B5770}"/>
              </a:ext>
            </a:extLst>
          </p:cNvPr>
          <p:cNvSpPr/>
          <p:nvPr/>
        </p:nvSpPr>
        <p:spPr>
          <a:xfrm rot="5400000">
            <a:off x="2314147" y="4025250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2793587" y="3924826"/>
            <a:ext cx="925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Garantire l’applicazione dei «Criteri Ambientali Minimi</a:t>
            </a:r>
            <a:r>
              <a:rPr lang="it-IT" sz="18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3167627" y="4445444"/>
            <a:ext cx="8776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Raccolta acque</a:t>
            </a:r>
            <a:r>
              <a:rPr lang="it-IT" sz="18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piovane;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Installazione /sostituzione di sanitari e monitoraggio consumi idrici;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i="0" u="none" strike="noStrike" dirty="0" err="1">
                <a:solidFill>
                  <a:srgbClr val="000000"/>
                </a:solidFill>
                <a:latin typeface="Calibri" panose="020F0502020204030204" pitchFamily="34" charset="0"/>
              </a:rPr>
              <a:t>Disassemblabilità</a:t>
            </a:r>
            <a:r>
              <a:rPr lang="it-IT" sz="18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e utilizzo di materia recuperata o riciclata per interventi di isolamento termico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Recupero rifiuti da costruzione e demolizione non pericolosi</a:t>
            </a:r>
            <a:endParaRPr lang="it-IT" sz="1800" b="0" i="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08F0FD77-10F8-ED6E-C449-C5D18BCB07BA}"/>
              </a:ext>
            </a:extLst>
          </p:cNvPr>
          <p:cNvSpPr txBox="1"/>
          <p:nvPr/>
        </p:nvSpPr>
        <p:spPr>
          <a:xfrm rot="20453410">
            <a:off x="1043608" y="4796114"/>
            <a:ext cx="1639957" cy="738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TEMI IN GENERALE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(per dettagli vedi allegato 2)</a:t>
            </a:r>
            <a:endParaRPr sz="1400" i="1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941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892D9A2B-5FE5-5690-9679-EEC3DE13B6E9}"/>
              </a:ext>
            </a:extLst>
          </p:cNvPr>
          <p:cNvSpPr/>
          <p:nvPr/>
        </p:nvSpPr>
        <p:spPr>
          <a:xfrm>
            <a:off x="744623" y="3429823"/>
            <a:ext cx="1891326" cy="666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DNSH «Do No </a:t>
            </a:r>
            <a:r>
              <a:rPr lang="it-IT" sz="2400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Significant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 </a:t>
            </a:r>
            <a:r>
              <a:rPr lang="it-IT" sz="2400" b="1" dirty="0" err="1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Harm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»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29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4F6A6420-AC89-47F3-BD07-61626B69F874}"/>
              </a:ext>
            </a:extLst>
          </p:cNvPr>
          <p:cNvSpPr/>
          <p:nvPr/>
        </p:nvSpPr>
        <p:spPr>
          <a:xfrm>
            <a:off x="822125" y="187738"/>
            <a:ext cx="1001364" cy="104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4" descr="Mano aperta con pianta con riempimento a tinta unita">
            <a:extLst>
              <a:ext uri="{FF2B5EF4-FFF2-40B4-BE49-F238E27FC236}">
                <a16:creationId xmlns:a16="http://schemas.microsoft.com/office/drawing/2014/main" id="{1C6C45CD-DC43-48B6-AF35-9016E1002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955" y="75377"/>
            <a:ext cx="921487" cy="92148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693903" y="1110817"/>
            <a:ext cx="10210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Il rispetto del DNSH dovrà essere dimostrato:</a:t>
            </a:r>
          </a:p>
          <a:p>
            <a:endParaRPr lang="it-IT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B6774D1A-A666-41B9-A7E6-C87DC18B5770}"/>
              </a:ext>
            </a:extLst>
          </p:cNvPr>
          <p:cNvSpPr/>
          <p:nvPr/>
        </p:nvSpPr>
        <p:spPr>
          <a:xfrm rot="5400000">
            <a:off x="3338075" y="1732040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DCEBAF4D-D938-4BA5-ABF4-23B9D19913E4}"/>
              </a:ext>
            </a:extLst>
          </p:cNvPr>
          <p:cNvSpPr/>
          <p:nvPr/>
        </p:nvSpPr>
        <p:spPr>
          <a:xfrm rot="5400000">
            <a:off x="3338075" y="2235941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0136928-C2D3-B3F2-A6E0-DCCFCDB28B4A}"/>
              </a:ext>
            </a:extLst>
          </p:cNvPr>
          <p:cNvSpPr/>
          <p:nvPr/>
        </p:nvSpPr>
        <p:spPr>
          <a:xfrm>
            <a:off x="767321" y="1678780"/>
            <a:ext cx="1891326" cy="666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B6BF1C-C766-6586-DC2C-1EF318F5E1D6}"/>
              </a:ext>
            </a:extLst>
          </p:cNvPr>
          <p:cNvSpPr txBox="1"/>
          <p:nvPr/>
        </p:nvSpPr>
        <p:spPr>
          <a:xfrm>
            <a:off x="767321" y="3580982"/>
            <a:ext cx="1806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Saldo finale</a:t>
            </a:r>
            <a:endParaRPr lang="it-IT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A30387-0406-8951-4439-B2BC5E1F0A73}"/>
              </a:ext>
            </a:extLst>
          </p:cNvPr>
          <p:cNvSpPr txBox="1"/>
          <p:nvPr/>
        </p:nvSpPr>
        <p:spPr>
          <a:xfrm>
            <a:off x="812717" y="1700026"/>
            <a:ext cx="1806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In fase di domanda</a:t>
            </a:r>
            <a:endParaRPr lang="it-IT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8FB3D24-345B-A4E4-AC15-C5E281DDBE6B}"/>
              </a:ext>
            </a:extLst>
          </p:cNvPr>
          <p:cNvSpPr txBox="1"/>
          <p:nvPr/>
        </p:nvSpPr>
        <p:spPr>
          <a:xfrm>
            <a:off x="3560328" y="1607775"/>
            <a:ext cx="6147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Autodichiarazione nella STEP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6D38D97-C2A5-6E5B-16AA-F5370AD7B09E}"/>
              </a:ext>
            </a:extLst>
          </p:cNvPr>
          <p:cNvSpPr txBox="1"/>
          <p:nvPr/>
        </p:nvSpPr>
        <p:spPr>
          <a:xfrm>
            <a:off x="3599236" y="2152522"/>
            <a:ext cx="8296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Sezione dedicata nella relazione generale di progetto (o apposito allegato)</a:t>
            </a:r>
            <a:endParaRPr lang="it-IT" dirty="0"/>
          </a:p>
        </p:txBody>
      </p:sp>
      <p:sp>
        <p:nvSpPr>
          <p:cNvPr id="24" name="Triangolo isoscele 23">
            <a:extLst>
              <a:ext uri="{FF2B5EF4-FFF2-40B4-BE49-F238E27FC236}">
                <a16:creationId xmlns:a16="http://schemas.microsoft.com/office/drawing/2014/main" id="{30223194-F164-C351-D9FB-9C0F31770828}"/>
              </a:ext>
            </a:extLst>
          </p:cNvPr>
          <p:cNvSpPr/>
          <p:nvPr/>
        </p:nvSpPr>
        <p:spPr>
          <a:xfrm rot="5400000">
            <a:off x="3344557" y="3670228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E218E29-4903-B75F-DD7A-DF89C0717BBD}"/>
              </a:ext>
            </a:extLst>
          </p:cNvPr>
          <p:cNvSpPr txBox="1"/>
          <p:nvPr/>
        </p:nvSpPr>
        <p:spPr>
          <a:xfrm>
            <a:off x="3566810" y="3545963"/>
            <a:ext cx="6147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Dichiarazione di osservanza del suddetto principio</a:t>
            </a:r>
          </a:p>
        </p:txBody>
      </p:sp>
    </p:spTree>
    <p:extLst>
      <p:ext uri="{BB962C8B-B14F-4D97-AF65-F5344CB8AC3E}">
        <p14:creationId xmlns:p14="http://schemas.microsoft.com/office/powerpoint/2010/main" val="3252692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VERIFICA CLIMATICA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29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4F6A6420-AC89-47F3-BD07-61626B69F874}"/>
              </a:ext>
            </a:extLst>
          </p:cNvPr>
          <p:cNvSpPr/>
          <p:nvPr/>
        </p:nvSpPr>
        <p:spPr>
          <a:xfrm>
            <a:off x="822125" y="187738"/>
            <a:ext cx="1001364" cy="104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4" descr="Mano aperta con pianta con riempimento a tinta unita">
            <a:extLst>
              <a:ext uri="{FF2B5EF4-FFF2-40B4-BE49-F238E27FC236}">
                <a16:creationId xmlns:a16="http://schemas.microsoft.com/office/drawing/2014/main" id="{1C6C45CD-DC43-48B6-AF35-9016E1002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955" y="75377"/>
            <a:ext cx="921487" cy="92148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3618695" y="1157151"/>
            <a:ext cx="8067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Art. 73, par. 2 </a:t>
            </a:r>
            <a:r>
              <a:rPr lang="it-IT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lett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j) del Regolamento UE 2021/1060 </a:t>
            </a:r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87283764-BAB0-F03A-E0AC-4BA582D3D554}"/>
              </a:ext>
            </a:extLst>
          </p:cNvPr>
          <p:cNvSpPr txBox="1"/>
          <p:nvPr/>
        </p:nvSpPr>
        <p:spPr>
          <a:xfrm>
            <a:off x="399958" y="1103750"/>
            <a:ext cx="32965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VERIFICA CLIMATICA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57C946-644A-A3D2-18E7-3667F81B0D1C}"/>
              </a:ext>
            </a:extLst>
          </p:cNvPr>
          <p:cNvSpPr txBox="1"/>
          <p:nvPr/>
        </p:nvSpPr>
        <p:spPr>
          <a:xfrm>
            <a:off x="1665405" y="2890255"/>
            <a:ext cx="1000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Garantire «l’immunizzazione dagli effetti del clima degli investimenti in infrastrutture la cui durata attesa è di almeno 5 anni» 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2FA3679-6BFA-C490-A26F-FE8AC0D766E2}"/>
              </a:ext>
            </a:extLst>
          </p:cNvPr>
          <p:cNvSpPr txBox="1"/>
          <p:nvPr/>
        </p:nvSpPr>
        <p:spPr>
          <a:xfrm>
            <a:off x="409681" y="3616589"/>
            <a:ext cx="429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NEUTRALITÀ CLIMATICA</a:t>
            </a:r>
            <a:endParaRPr lang="it-IT" sz="13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riangolo isoscele 17">
            <a:extLst>
              <a:ext uri="{FF2B5EF4-FFF2-40B4-BE49-F238E27FC236}">
                <a16:creationId xmlns:a16="http://schemas.microsoft.com/office/drawing/2014/main" id="{1E32CC0E-978A-9BB6-C95B-AB2FF0EE21D5}"/>
              </a:ext>
            </a:extLst>
          </p:cNvPr>
          <p:cNvSpPr/>
          <p:nvPr/>
        </p:nvSpPr>
        <p:spPr>
          <a:xfrm rot="5400000">
            <a:off x="2933123" y="3714978"/>
            <a:ext cx="182835" cy="1717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9F4E01D-5488-7A05-BD6E-C96A30D7AF18}"/>
              </a:ext>
            </a:extLst>
          </p:cNvPr>
          <p:cNvSpPr txBox="1"/>
          <p:nvPr/>
        </p:nvSpPr>
        <p:spPr>
          <a:xfrm>
            <a:off x="3316809" y="3632799"/>
            <a:ext cx="836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Non serve perché viene effettuata la stima della riduzione di CO</a:t>
            </a:r>
            <a:r>
              <a:rPr lang="it-IT" sz="18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it-IT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dal confronto tra APE ante </a:t>
            </a:r>
            <a:r>
              <a:rPr lang="it-IT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operam</a:t>
            </a:r>
            <a:r>
              <a:rPr lang="it-IT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e APE post </a:t>
            </a:r>
            <a:r>
              <a:rPr lang="it-IT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operam</a:t>
            </a:r>
            <a:endParaRPr lang="it-IT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43D7416-7CCE-96AF-F7A9-9062AFCDA596}"/>
              </a:ext>
            </a:extLst>
          </p:cNvPr>
          <p:cNvSpPr txBox="1"/>
          <p:nvPr/>
        </p:nvSpPr>
        <p:spPr>
          <a:xfrm>
            <a:off x="406437" y="4372103"/>
            <a:ext cx="429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RESILIENZA CLIMATICA</a:t>
            </a:r>
            <a:endParaRPr lang="it-IT" sz="13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riangolo isoscele 20">
            <a:extLst>
              <a:ext uri="{FF2B5EF4-FFF2-40B4-BE49-F238E27FC236}">
                <a16:creationId xmlns:a16="http://schemas.microsoft.com/office/drawing/2014/main" id="{E73F6764-7566-7E1C-3B66-93D345F9F884}"/>
              </a:ext>
            </a:extLst>
          </p:cNvPr>
          <p:cNvSpPr/>
          <p:nvPr/>
        </p:nvSpPr>
        <p:spPr>
          <a:xfrm rot="5400000">
            <a:off x="2929879" y="4454282"/>
            <a:ext cx="182835" cy="1717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C4C4DBF-7346-0177-4A43-5B518AC96F0D}"/>
              </a:ext>
            </a:extLst>
          </p:cNvPr>
          <p:cNvSpPr txBox="1"/>
          <p:nvPr/>
        </p:nvSpPr>
        <p:spPr>
          <a:xfrm>
            <a:off x="3404687" y="4372103"/>
            <a:ext cx="82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verifica climatica non è richiesta se: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CF4A884-35C5-3690-1F5B-13DE828BD32D}"/>
              </a:ext>
            </a:extLst>
          </p:cNvPr>
          <p:cNvSpPr txBox="1"/>
          <p:nvPr/>
        </p:nvSpPr>
        <p:spPr>
          <a:xfrm>
            <a:off x="3521421" y="4806609"/>
            <a:ext cx="81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l’intervento non è considerato una ristrutturazione importante (meno del 25% della superficie disperdente lorda complessiva dell’edificio)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l’intervento è assoggettato a procedura di valutazione di impatto ambientale in cui è integrata la verifica</a:t>
            </a:r>
          </a:p>
        </p:txBody>
      </p:sp>
      <p:pic>
        <p:nvPicPr>
          <p:cNvPr id="27" name="Elemento grafico 26" descr="Tiro a segno con riempimento a tinta unita">
            <a:extLst>
              <a:ext uri="{FF2B5EF4-FFF2-40B4-BE49-F238E27FC236}">
                <a16:creationId xmlns:a16="http://schemas.microsoft.com/office/drawing/2014/main" id="{8BA8FFE4-F44A-5CA3-40BA-70282A06A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731" y="2738922"/>
            <a:ext cx="914400" cy="9144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EC9C980-2796-9F8F-09AA-20065CE514D9}"/>
              </a:ext>
            </a:extLst>
          </p:cNvPr>
          <p:cNvSpPr txBox="1"/>
          <p:nvPr/>
        </p:nvSpPr>
        <p:spPr>
          <a:xfrm>
            <a:off x="3618695" y="1506283"/>
            <a:ext cx="805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Comunicazione della Commissione europea «Orientamenti Tecnici per infrastrutture a prova di clima nel periodo 2021-2027 (2021/C373/01)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BED1B4D-0657-D680-6CF9-7501ED6C678E}"/>
              </a:ext>
            </a:extLst>
          </p:cNvPr>
          <p:cNvSpPr txBox="1"/>
          <p:nvPr/>
        </p:nvSpPr>
        <p:spPr>
          <a:xfrm>
            <a:off x="3615452" y="2125609"/>
            <a:ext cx="805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Nota Metodologica «Indirizzi per la </a:t>
            </a:r>
            <a:r>
              <a:rPr lang="it-IT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verificaclimatica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dei progetti infrastruttural</a:t>
            </a:r>
            <a:r>
              <a:rPr lang="it-IT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i  in Italia per il periodo 2021-2027» </a:t>
            </a:r>
            <a:r>
              <a:rPr lang="it-IT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DPCoe</a:t>
            </a:r>
            <a:r>
              <a:rPr lang="it-IT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-MASE-JASPERS del 06/10/2023</a:t>
            </a:r>
            <a:endParaRPr lang="it-IT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Google Shape;101;p2">
            <a:extLst>
              <a:ext uri="{FF2B5EF4-FFF2-40B4-BE49-F238E27FC236}">
                <a16:creationId xmlns:a16="http://schemas.microsoft.com/office/drawing/2014/main" id="{EBCAD23E-67AB-2341-99A4-A9E96370CA5A}"/>
              </a:ext>
            </a:extLst>
          </p:cNvPr>
          <p:cNvSpPr txBox="1"/>
          <p:nvPr/>
        </p:nvSpPr>
        <p:spPr>
          <a:xfrm rot="20401470">
            <a:off x="1043608" y="4922575"/>
            <a:ext cx="1639957" cy="954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MOTIVARE l’eventuale deroga  nella STEP e nella relazione generale </a:t>
            </a:r>
            <a:endParaRPr sz="1400" i="1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218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VERIFICA CLIMATICA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29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4F6A6420-AC89-47F3-BD07-61626B69F874}"/>
              </a:ext>
            </a:extLst>
          </p:cNvPr>
          <p:cNvSpPr/>
          <p:nvPr/>
        </p:nvSpPr>
        <p:spPr>
          <a:xfrm>
            <a:off x="822125" y="187738"/>
            <a:ext cx="1001364" cy="104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4" descr="Mano aperta con pianta con riempimento a tinta unita">
            <a:extLst>
              <a:ext uri="{FF2B5EF4-FFF2-40B4-BE49-F238E27FC236}">
                <a16:creationId xmlns:a16="http://schemas.microsoft.com/office/drawing/2014/main" id="{1C6C45CD-DC43-48B6-AF35-9016E1002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955" y="75377"/>
            <a:ext cx="921487" cy="9214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5290D59-1EED-4640-BDF4-F1CF872F6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320" y="765289"/>
            <a:ext cx="7521054" cy="51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65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2739568" y="1621670"/>
            <a:ext cx="5810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COME SI PRESENTA LA DOMANDA?</a:t>
            </a:r>
            <a:endParaRPr lang="it-IT" sz="4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Elemento grafico 2" descr="Elenco di controllo con riempimento a tinta unita">
            <a:extLst>
              <a:ext uri="{FF2B5EF4-FFF2-40B4-BE49-F238E27FC236}">
                <a16:creationId xmlns:a16="http://schemas.microsoft.com/office/drawing/2014/main" id="{427CCBB1-6116-F726-F35C-6916A38C6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935" y="1273799"/>
            <a:ext cx="1935800" cy="19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8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PRESENTAZIONE DELLA DOMANDA: MODALITÀ E TERMINI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11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1D43794-06DB-46A5-8E0B-F91E40B4A52E}"/>
              </a:ext>
            </a:extLst>
          </p:cNvPr>
          <p:cNvGrpSpPr/>
          <p:nvPr/>
        </p:nvGrpSpPr>
        <p:grpSpPr>
          <a:xfrm>
            <a:off x="822125" y="187738"/>
            <a:ext cx="1001364" cy="1040234"/>
            <a:chOff x="788569" y="1753300"/>
            <a:chExt cx="1001364" cy="104023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F6A6420-AC89-47F3-BD07-61626B69F874}"/>
                </a:ext>
              </a:extLst>
            </p:cNvPr>
            <p:cNvSpPr/>
            <p:nvPr/>
          </p:nvSpPr>
          <p:spPr>
            <a:xfrm>
              <a:off x="788569" y="1753300"/>
              <a:ext cx="1001364" cy="1040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DDBE825-7C71-42DB-A5A5-4284D67FE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9" y="1824408"/>
              <a:ext cx="910404" cy="910404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243D40F-0A3E-4B73-BA4E-3F91D6538F29}"/>
              </a:ext>
            </a:extLst>
          </p:cNvPr>
          <p:cNvSpPr txBox="1"/>
          <p:nvPr/>
        </p:nvSpPr>
        <p:spPr>
          <a:xfrm>
            <a:off x="1082181" y="1569658"/>
            <a:ext cx="131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DOVE?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B9C7D13-6F11-4DBD-8DE9-B4821E7D293E}"/>
              </a:ext>
            </a:extLst>
          </p:cNvPr>
          <p:cNvSpPr txBox="1"/>
          <p:nvPr/>
        </p:nvSpPr>
        <p:spPr>
          <a:xfrm>
            <a:off x="4185537" y="1568399"/>
            <a:ext cx="7592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https://www.regione.vda.it/europa/SISPREG2014/default_i.aspx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b="1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33C045B-4FD0-46A6-B747-352D5E11C369}"/>
              </a:ext>
            </a:extLst>
          </p:cNvPr>
          <p:cNvSpPr txBox="1"/>
          <p:nvPr/>
        </p:nvSpPr>
        <p:spPr>
          <a:xfrm>
            <a:off x="1082181" y="3119424"/>
            <a:ext cx="133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CHI?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D6A6AC1-2078-4862-8698-34D7B6842A23}"/>
              </a:ext>
            </a:extLst>
          </p:cNvPr>
          <p:cNvSpPr txBox="1"/>
          <p:nvPr/>
        </p:nvSpPr>
        <p:spPr>
          <a:xfrm>
            <a:off x="2602552" y="1554269"/>
            <a:ext cx="124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SISPREG</a:t>
            </a:r>
          </a:p>
        </p:txBody>
      </p:sp>
      <p:sp>
        <p:nvSpPr>
          <p:cNvPr id="27" name="Triangolo isoscele 26">
            <a:extLst>
              <a:ext uri="{FF2B5EF4-FFF2-40B4-BE49-F238E27FC236}">
                <a16:creationId xmlns:a16="http://schemas.microsoft.com/office/drawing/2014/main" id="{B6774D1A-A666-41B9-A7E6-C87DC18B5770}"/>
              </a:ext>
            </a:extLst>
          </p:cNvPr>
          <p:cNvSpPr/>
          <p:nvPr/>
        </p:nvSpPr>
        <p:spPr>
          <a:xfrm rot="5400000">
            <a:off x="2297215" y="1663049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1AEF198-C06F-42D1-9DB4-36ED893AB72D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3852418" y="1753065"/>
            <a:ext cx="333119" cy="1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A0D25E3-C733-4C81-B176-EB26314BF741}"/>
              </a:ext>
            </a:extLst>
          </p:cNvPr>
          <p:cNvSpPr txBox="1"/>
          <p:nvPr/>
        </p:nvSpPr>
        <p:spPr>
          <a:xfrm>
            <a:off x="2601983" y="2063008"/>
            <a:ext cx="917616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Solo nel caso di indisponibilità di SISPREG, formalmente certificata da INVA S.p.A., la domanda, pena il rigetto della stessa, deve essere presentata, nel rispetto delle tempistiche (</a:t>
            </a:r>
            <a:r>
              <a:rPr lang="it-IT" dirty="0" err="1"/>
              <a:t>rif.</a:t>
            </a:r>
            <a:r>
              <a:rPr lang="it-IT" dirty="0"/>
              <a:t> </a:t>
            </a:r>
            <a:r>
              <a:rPr lang="it-IT" dirty="0" err="1"/>
              <a:t>pt</a:t>
            </a:r>
            <a:r>
              <a:rPr lang="it-IT" dirty="0"/>
              <a:t> 11.3), alla struttura  regionale competente tramite posta elettronica certificata all’indirizzo: </a:t>
            </a:r>
            <a:r>
              <a:rPr lang="it-IT" u="sng" dirty="0">
                <a:solidFill>
                  <a:schemeClr val="accent1"/>
                </a:solidFill>
              </a:rPr>
              <a:t>industria_artigianato_energia@pec.regione.vda.it</a:t>
            </a:r>
            <a:r>
              <a:rPr lang="it-IT" dirty="0"/>
              <a:t>, corredata degli allegati obbligatori tempistiche (</a:t>
            </a:r>
            <a:r>
              <a:rPr lang="it-IT" dirty="0" err="1"/>
              <a:t>rif.</a:t>
            </a:r>
            <a:r>
              <a:rPr lang="it-IT" dirty="0"/>
              <a:t> </a:t>
            </a:r>
            <a:r>
              <a:rPr lang="it-IT" dirty="0" err="1"/>
              <a:t>pt</a:t>
            </a:r>
            <a:r>
              <a:rPr lang="it-IT" dirty="0"/>
              <a:t> 11.7). </a:t>
            </a:r>
          </a:p>
        </p:txBody>
      </p:sp>
      <p:sp>
        <p:nvSpPr>
          <p:cNvPr id="30" name="Triangolo isoscele 29">
            <a:extLst>
              <a:ext uri="{FF2B5EF4-FFF2-40B4-BE49-F238E27FC236}">
                <a16:creationId xmlns:a16="http://schemas.microsoft.com/office/drawing/2014/main" id="{DCEBAF4D-D938-4BA5-ABF4-23B9D19913E4}"/>
              </a:ext>
            </a:extLst>
          </p:cNvPr>
          <p:cNvSpPr/>
          <p:nvPr/>
        </p:nvSpPr>
        <p:spPr>
          <a:xfrm rot="5400000">
            <a:off x="2297215" y="3225282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8C6DF75-E326-43C4-9710-51BDA712D7BF}"/>
              </a:ext>
            </a:extLst>
          </p:cNvPr>
          <p:cNvSpPr txBox="1"/>
          <p:nvPr/>
        </p:nvSpPr>
        <p:spPr>
          <a:xfrm>
            <a:off x="2565658" y="3096477"/>
            <a:ext cx="7475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IL LEGALE RAPPRESENTANTE DEL SOGGETTO PROPONENTE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8DB8DC6-CEE7-4305-AE3E-3D8990AB047D}"/>
              </a:ext>
            </a:extLst>
          </p:cNvPr>
          <p:cNvSpPr txBox="1"/>
          <p:nvPr/>
        </p:nvSpPr>
        <p:spPr>
          <a:xfrm>
            <a:off x="1082181" y="4292027"/>
            <a:ext cx="133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QUANDO?</a:t>
            </a:r>
          </a:p>
        </p:txBody>
      </p:sp>
      <p:sp>
        <p:nvSpPr>
          <p:cNvPr id="33" name="Triangolo isoscele 32">
            <a:extLst>
              <a:ext uri="{FF2B5EF4-FFF2-40B4-BE49-F238E27FC236}">
                <a16:creationId xmlns:a16="http://schemas.microsoft.com/office/drawing/2014/main" id="{60122EFC-C39A-4193-9F91-C2116391EE43}"/>
              </a:ext>
            </a:extLst>
          </p:cNvPr>
          <p:cNvSpPr/>
          <p:nvPr/>
        </p:nvSpPr>
        <p:spPr>
          <a:xfrm rot="5400000">
            <a:off x="2297215" y="4397885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E07869A-635B-4423-B6AB-6A86F8F4C079}"/>
              </a:ext>
            </a:extLst>
          </p:cNvPr>
          <p:cNvSpPr txBox="1"/>
          <p:nvPr/>
        </p:nvSpPr>
        <p:spPr>
          <a:xfrm>
            <a:off x="2565657" y="4269080"/>
            <a:ext cx="8826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DALLE ORE 9.00 DELL’8 GENNAIO 2025 ALLE ORE 14.00 DEL 28 FEBBRAIO 2025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57FA710-8210-4506-8816-71C4F16919CD}"/>
              </a:ext>
            </a:extLst>
          </p:cNvPr>
          <p:cNvSpPr txBox="1"/>
          <p:nvPr/>
        </p:nvSpPr>
        <p:spPr>
          <a:xfrm>
            <a:off x="2552493" y="3556411"/>
            <a:ext cx="791696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Previa registrazione utenti e accreditamento enti nella sezione </a:t>
            </a:r>
            <a:r>
              <a:rPr lang="it-IT" dirty="0">
                <a:solidFill>
                  <a:schemeClr val="accent1"/>
                </a:solidFill>
              </a:rPr>
              <a:t>&lt;Attivazione impresa/ente pubblico&gt; </a:t>
            </a:r>
          </a:p>
        </p:txBody>
      </p:sp>
    </p:spTree>
    <p:extLst>
      <p:ext uri="{BB962C8B-B14F-4D97-AF65-F5344CB8AC3E}">
        <p14:creationId xmlns:p14="http://schemas.microsoft.com/office/powerpoint/2010/main" val="1193098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7E8DD8FD-009D-4303-8F58-5921BD932098}"/>
              </a:ext>
            </a:extLst>
          </p:cNvPr>
          <p:cNvCxnSpPr>
            <a:cxnSpLocks/>
            <a:endCxn id="61" idx="4"/>
          </p:cNvCxnSpPr>
          <p:nvPr/>
        </p:nvCxnSpPr>
        <p:spPr>
          <a:xfrm>
            <a:off x="1209496" y="3028269"/>
            <a:ext cx="4327" cy="1868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PRESENTAZIONE DELLA DOMANDA: MODALITÀ E TERMINI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11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1D43794-06DB-46A5-8E0B-F91E40B4A52E}"/>
              </a:ext>
            </a:extLst>
          </p:cNvPr>
          <p:cNvGrpSpPr/>
          <p:nvPr/>
        </p:nvGrpSpPr>
        <p:grpSpPr>
          <a:xfrm>
            <a:off x="822125" y="187738"/>
            <a:ext cx="1001364" cy="1040234"/>
            <a:chOff x="788569" y="1753300"/>
            <a:chExt cx="1001364" cy="104023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F6A6420-AC89-47F3-BD07-61626B69F874}"/>
                </a:ext>
              </a:extLst>
            </p:cNvPr>
            <p:cNvSpPr/>
            <p:nvPr/>
          </p:nvSpPr>
          <p:spPr>
            <a:xfrm>
              <a:off x="788569" y="1753300"/>
              <a:ext cx="1001364" cy="1040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DDBE825-7C71-42DB-A5A5-4284D67FE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9" y="1824408"/>
              <a:ext cx="910404" cy="910404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1618671" y="3378884"/>
            <a:ext cx="885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Ricevuta di pagamento </a:t>
            </a:r>
            <a:r>
              <a:rPr lang="it-IT" sz="1800" dirty="0"/>
              <a:t>imposta di bollo virtuale </a:t>
            </a:r>
            <a:r>
              <a:rPr lang="it-IT" sz="1200" b="0" i="1" dirty="0"/>
              <a:t>(</a:t>
            </a:r>
            <a:r>
              <a:rPr lang="it-IT" sz="1200" b="0" i="1" dirty="0" err="1"/>
              <a:t>rif.</a:t>
            </a:r>
            <a:r>
              <a:rPr lang="it-IT" sz="1200" b="0" i="1" dirty="0"/>
              <a:t> d.P.R. 26 ottobre 1972,  n. 642, salve le esenzioni di legge)</a:t>
            </a:r>
            <a:r>
              <a:rPr lang="it-IT" sz="1800" dirty="0"/>
              <a:t> 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EFD641A-9E7B-49EE-870F-0680C8913036}"/>
              </a:ext>
            </a:extLst>
          </p:cNvPr>
          <p:cNvSpPr txBox="1"/>
          <p:nvPr/>
        </p:nvSpPr>
        <p:spPr>
          <a:xfrm>
            <a:off x="738232" y="1569658"/>
            <a:ext cx="97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COME?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50C83EDC-E33E-4125-9C5D-081199123F8F}"/>
              </a:ext>
            </a:extLst>
          </p:cNvPr>
          <p:cNvSpPr txBox="1"/>
          <p:nvPr/>
        </p:nvSpPr>
        <p:spPr>
          <a:xfrm>
            <a:off x="2375051" y="1529392"/>
            <a:ext cx="908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DOMANDA RESA NELLA FORMA DI DICHIARAZIONE SOSTITUTIVA </a:t>
            </a:r>
          </a:p>
          <a:p>
            <a:r>
              <a:rPr lang="it-IT" sz="2000" b="1" dirty="0"/>
              <a:t>DI CERTIFICAZIONE /ATTO NOTORIETÀ </a:t>
            </a:r>
            <a:r>
              <a:rPr lang="it-IT" sz="1300" i="1" dirty="0"/>
              <a:t>(</a:t>
            </a:r>
            <a:r>
              <a:rPr lang="it-IT" sz="1300" i="1" dirty="0" err="1"/>
              <a:t>rif.</a:t>
            </a:r>
            <a:r>
              <a:rPr lang="it-IT" sz="1300" i="1" dirty="0"/>
              <a:t> artt. 46 e 47 del D.P.R. n. 445/2000)</a:t>
            </a:r>
            <a:endParaRPr lang="it-IT" sz="2000" b="1" dirty="0"/>
          </a:p>
        </p:txBody>
      </p:sp>
      <p:sp>
        <p:nvSpPr>
          <p:cNvPr id="46" name="Triangolo isoscele 45">
            <a:extLst>
              <a:ext uri="{FF2B5EF4-FFF2-40B4-BE49-F238E27FC236}">
                <a16:creationId xmlns:a16="http://schemas.microsoft.com/office/drawing/2014/main" id="{99944823-14DD-47C3-B288-3BE2D24B9146}"/>
              </a:ext>
            </a:extLst>
          </p:cNvPr>
          <p:cNvSpPr/>
          <p:nvPr/>
        </p:nvSpPr>
        <p:spPr>
          <a:xfrm rot="5400000">
            <a:off x="1953266" y="1663049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913D892D-F697-43BA-A2B0-CC5B0CB4F995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1226274" y="1938990"/>
            <a:ext cx="0" cy="594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12EBFF44-2D87-45E5-80D4-32BE77A3A2F8}"/>
              </a:ext>
            </a:extLst>
          </p:cNvPr>
          <p:cNvSpPr txBox="1"/>
          <p:nvPr/>
        </p:nvSpPr>
        <p:spPr>
          <a:xfrm>
            <a:off x="738232" y="2658937"/>
            <a:ext cx="97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accent1"/>
                </a:solidFill>
              </a:rPr>
              <a:t>Allegati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3AE2F065-FE55-45DA-B1E4-4448E4DD2759}"/>
              </a:ext>
            </a:extLst>
          </p:cNvPr>
          <p:cNvSpPr/>
          <p:nvPr/>
        </p:nvSpPr>
        <p:spPr>
          <a:xfrm>
            <a:off x="1175940" y="3517278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0606B502-A997-498F-82A0-447247302072}"/>
              </a:ext>
            </a:extLst>
          </p:cNvPr>
          <p:cNvSpPr txBox="1"/>
          <p:nvPr/>
        </p:nvSpPr>
        <p:spPr>
          <a:xfrm>
            <a:off x="2194711" y="3779615"/>
            <a:ext cx="79317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600" u="sng" dirty="0">
                <a:solidFill>
                  <a:schemeClr val="accent1"/>
                </a:solidFill>
              </a:rPr>
              <a:t>https://it.riscossione.regione.vda.it/pagonet2AO/default/homepage.do </a:t>
            </a:r>
          </a:p>
        </p:txBody>
      </p:sp>
      <p:cxnSp>
        <p:nvCxnSpPr>
          <p:cNvPr id="57" name="Connettore a gomito 56">
            <a:extLst>
              <a:ext uri="{FF2B5EF4-FFF2-40B4-BE49-F238E27FC236}">
                <a16:creationId xmlns:a16="http://schemas.microsoft.com/office/drawing/2014/main" id="{D235EEEC-86FD-494D-A995-D8FB1B0F626B}"/>
              </a:ext>
            </a:extLst>
          </p:cNvPr>
          <p:cNvCxnSpPr>
            <a:endCxn id="55" idx="1"/>
          </p:cNvCxnSpPr>
          <p:nvPr/>
        </p:nvCxnSpPr>
        <p:spPr>
          <a:xfrm>
            <a:off x="1785485" y="3748216"/>
            <a:ext cx="409226" cy="200676"/>
          </a:xfrm>
          <a:prstGeom prst="bentConnector3">
            <a:avLst>
              <a:gd name="adj1" fmla="val 8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075D07B9-EA06-42A4-8B30-BDAE6A22B49B}"/>
              </a:ext>
            </a:extLst>
          </p:cNvPr>
          <p:cNvSpPr txBox="1"/>
          <p:nvPr/>
        </p:nvSpPr>
        <p:spPr>
          <a:xfrm>
            <a:off x="2194711" y="4158150"/>
            <a:ext cx="844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600" dirty="0"/>
              <a:t>Causale</a:t>
            </a:r>
            <a:r>
              <a:rPr lang="it-IT" sz="1600" b="0" dirty="0"/>
              <a:t>: «</a:t>
            </a:r>
            <a:r>
              <a:rPr lang="it-IT" sz="1600" b="0" i="1" dirty="0"/>
              <a:t>Avviso a evidenza pubblica Efficientamento enti locali  – Denominazione richiedente»</a:t>
            </a:r>
            <a:endParaRPr lang="it-IT" sz="1600" i="1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4181E19-ED2E-48E4-AC15-05F80636F2D0}"/>
              </a:ext>
            </a:extLst>
          </p:cNvPr>
          <p:cNvSpPr txBox="1"/>
          <p:nvPr/>
        </p:nvSpPr>
        <p:spPr>
          <a:xfrm>
            <a:off x="1618671" y="4657553"/>
            <a:ext cx="930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Elaborati progettuali completi</a:t>
            </a:r>
            <a:r>
              <a:rPr lang="it-IT" sz="1800" b="0" dirty="0"/>
              <a:t>, sottoscritti ai sensi di legge da un </a:t>
            </a:r>
            <a:r>
              <a:rPr lang="it-IT" sz="1800" dirty="0"/>
              <a:t>tecnico abilitato</a:t>
            </a:r>
            <a:r>
              <a:rPr lang="it-IT" sz="1800" b="0" dirty="0"/>
              <a:t>, almeno a livello di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progetto di fattibilità tecnico-economica</a:t>
            </a:r>
            <a:endParaRPr lang="it-IT" sz="1800" dirty="0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DFAC25BD-0ECC-4AA3-9A13-F0A699D3AE4A}"/>
              </a:ext>
            </a:extLst>
          </p:cNvPr>
          <p:cNvSpPr/>
          <p:nvPr/>
        </p:nvSpPr>
        <p:spPr>
          <a:xfrm>
            <a:off x="1167551" y="4804336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7BCF6C9A-0E8C-4892-82A2-B500D59AA372}"/>
              </a:ext>
            </a:extLst>
          </p:cNvPr>
          <p:cNvSpPr txBox="1"/>
          <p:nvPr/>
        </p:nvSpPr>
        <p:spPr>
          <a:xfrm>
            <a:off x="2337985" y="2697409"/>
            <a:ext cx="858097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SISPREG prevede un </a:t>
            </a:r>
            <a:r>
              <a:rPr lang="it-IT" b="1" dirty="0"/>
              <a:t>limite massimo di 50 MB per ogni singolo allegato</a:t>
            </a:r>
            <a:r>
              <a:rPr lang="it-IT" dirty="0"/>
              <a:t>, ma non limite massimo complessivo degli allegati </a:t>
            </a:r>
          </a:p>
        </p:txBody>
      </p:sp>
      <p:pic>
        <p:nvPicPr>
          <p:cNvPr id="65" name="Elemento grafico 64" descr="Punto esclamativo con riempimento a tinta unita">
            <a:extLst>
              <a:ext uri="{FF2B5EF4-FFF2-40B4-BE49-F238E27FC236}">
                <a16:creationId xmlns:a16="http://schemas.microsoft.com/office/drawing/2014/main" id="{E77D8C4C-A272-4F81-9D75-526DE78E4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9744" y="2704633"/>
            <a:ext cx="292388" cy="292388"/>
          </a:xfrm>
          <a:prstGeom prst="rect">
            <a:avLst/>
          </a:prstGeom>
        </p:spPr>
      </p:pic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CC6710EB-C148-4BDB-8B37-A20078839364}"/>
              </a:ext>
            </a:extLst>
          </p:cNvPr>
          <p:cNvCxnSpPr>
            <a:cxnSpLocks/>
          </p:cNvCxnSpPr>
          <p:nvPr/>
        </p:nvCxnSpPr>
        <p:spPr>
          <a:xfrm>
            <a:off x="1209496" y="4920522"/>
            <a:ext cx="0" cy="5944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64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ELABORATI PROGETTUALI - DOCUMENTI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11.7 b)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1556077" y="1341541"/>
            <a:ext cx="970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Relazione tecnica </a:t>
            </a:r>
            <a:r>
              <a:rPr lang="it-IT" sz="1800" b="0" dirty="0"/>
              <a:t>generale di progetto, corredata di rilievi, accertamenti, indagini e studi specialistici </a:t>
            </a:r>
            <a:endParaRPr lang="it-IT" sz="18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F68107F-0F37-408C-A1EA-F8DB8575F623}"/>
              </a:ext>
            </a:extLst>
          </p:cNvPr>
          <p:cNvSpPr/>
          <p:nvPr/>
        </p:nvSpPr>
        <p:spPr>
          <a:xfrm>
            <a:off x="629174" y="85590"/>
            <a:ext cx="1266728" cy="1133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3B4A2DE2-FC40-4B31-BF3B-335034007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3" y="175332"/>
            <a:ext cx="935790" cy="935790"/>
          </a:xfrm>
          <a:prstGeom prst="rect">
            <a:avLst/>
          </a:prstGeom>
        </p:spPr>
      </p:pic>
      <p:pic>
        <p:nvPicPr>
          <p:cNvPr id="27" name="Elemento grafico 26" descr="Segno di spunta con riempimento a tinta unita">
            <a:extLst>
              <a:ext uri="{FF2B5EF4-FFF2-40B4-BE49-F238E27FC236}">
                <a16:creationId xmlns:a16="http://schemas.microsoft.com/office/drawing/2014/main" id="{8A14EA46-9D49-4DC4-8515-8A56C1BB8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163" y="1401097"/>
            <a:ext cx="280749" cy="280749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E773B1C-864D-4934-A3DA-24C5944674BA}"/>
              </a:ext>
            </a:extLst>
          </p:cNvPr>
          <p:cNvSpPr txBox="1"/>
          <p:nvPr/>
        </p:nvSpPr>
        <p:spPr>
          <a:xfrm>
            <a:off x="1556077" y="1969245"/>
            <a:ext cx="970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Elaborati grafici delle opere</a:t>
            </a:r>
            <a:r>
              <a:rPr lang="it-IT" sz="1800" b="0" dirty="0"/>
              <a:t>, redatti in scala e debitamente quotati, relativi sia alla situazione</a:t>
            </a:r>
            <a:r>
              <a:rPr lang="it-IT" sz="1800" dirty="0"/>
              <a:t> ante </a:t>
            </a:r>
          </a:p>
          <a:p>
            <a:r>
              <a:rPr lang="it-IT" sz="1800" dirty="0"/>
              <a:t>che post intervento</a:t>
            </a:r>
            <a:r>
              <a:rPr lang="it-IT" sz="1800" b="0" dirty="0"/>
              <a:t> </a:t>
            </a:r>
            <a:endParaRPr lang="it-IT" sz="1800" dirty="0"/>
          </a:p>
        </p:txBody>
      </p:sp>
      <p:pic>
        <p:nvPicPr>
          <p:cNvPr id="29" name="Elemento grafico 28" descr="Segno di spunta con riempimento a tinta unita">
            <a:extLst>
              <a:ext uri="{FF2B5EF4-FFF2-40B4-BE49-F238E27FC236}">
                <a16:creationId xmlns:a16="http://schemas.microsoft.com/office/drawing/2014/main" id="{03DD9DD9-9794-4E1F-99EE-35255D76C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163" y="2028801"/>
            <a:ext cx="280749" cy="28074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CAF891E-6AF1-4C30-A6EA-3FEDE51EF80A}"/>
              </a:ext>
            </a:extLst>
          </p:cNvPr>
          <p:cNvSpPr txBox="1"/>
          <p:nvPr/>
        </p:nvSpPr>
        <p:spPr>
          <a:xfrm>
            <a:off x="1556077" y="2779001"/>
            <a:ext cx="970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Computo metrico estimativo </a:t>
            </a:r>
            <a:r>
              <a:rPr lang="it-IT" sz="1800" b="0" dirty="0"/>
              <a:t>dell’opera </a:t>
            </a:r>
            <a:r>
              <a:rPr lang="it-IT" sz="1400" b="0" i="1" dirty="0"/>
              <a:t>(sulla base del vigente prezziario regionale ed eventualmente di analisi prezzi) </a:t>
            </a:r>
          </a:p>
        </p:txBody>
      </p:sp>
      <p:pic>
        <p:nvPicPr>
          <p:cNvPr id="31" name="Elemento grafico 30" descr="Segno di spunta con riempimento a tinta unita">
            <a:extLst>
              <a:ext uri="{FF2B5EF4-FFF2-40B4-BE49-F238E27FC236}">
                <a16:creationId xmlns:a16="http://schemas.microsoft.com/office/drawing/2014/main" id="{1F061BD7-5E51-4790-9038-937B414DE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163" y="2838557"/>
            <a:ext cx="280749" cy="280749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D4F07E2-9869-4134-B9F4-EC34A14D56A2}"/>
              </a:ext>
            </a:extLst>
          </p:cNvPr>
          <p:cNvSpPr txBox="1"/>
          <p:nvPr/>
        </p:nvSpPr>
        <p:spPr>
          <a:xfrm>
            <a:off x="1556077" y="3406705"/>
            <a:ext cx="970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Quadro economico di progetto</a:t>
            </a:r>
            <a:endParaRPr lang="it-IT" sz="1400" b="0" i="1" dirty="0"/>
          </a:p>
        </p:txBody>
      </p:sp>
      <p:pic>
        <p:nvPicPr>
          <p:cNvPr id="33" name="Elemento grafico 32" descr="Segno di spunta con riempimento a tinta unita">
            <a:extLst>
              <a:ext uri="{FF2B5EF4-FFF2-40B4-BE49-F238E27FC236}">
                <a16:creationId xmlns:a16="http://schemas.microsoft.com/office/drawing/2014/main" id="{92D08179-73B1-4189-AC4B-FEF3B0825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163" y="3466261"/>
            <a:ext cx="280749" cy="280749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B4E61AB-7402-4729-B111-FA0A3A225115}"/>
              </a:ext>
            </a:extLst>
          </p:cNvPr>
          <p:cNvSpPr txBox="1"/>
          <p:nvPr/>
        </p:nvSpPr>
        <p:spPr>
          <a:xfrm>
            <a:off x="1556077" y="4034409"/>
            <a:ext cx="970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Cronoprogramma</a:t>
            </a:r>
            <a:endParaRPr lang="it-IT" sz="1400" b="0" i="1" dirty="0"/>
          </a:p>
        </p:txBody>
      </p:sp>
      <p:pic>
        <p:nvPicPr>
          <p:cNvPr id="36" name="Elemento grafico 35" descr="Segno di spunta con riempimento a tinta unita">
            <a:extLst>
              <a:ext uri="{FF2B5EF4-FFF2-40B4-BE49-F238E27FC236}">
                <a16:creationId xmlns:a16="http://schemas.microsoft.com/office/drawing/2014/main" id="{C6C5F1CE-4078-4CCE-A2EB-C6D5E0C4D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163" y="4093965"/>
            <a:ext cx="280749" cy="280749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BA312E5-C407-43FA-A97F-9724E94B63AD}"/>
              </a:ext>
            </a:extLst>
          </p:cNvPr>
          <p:cNvSpPr txBox="1"/>
          <p:nvPr/>
        </p:nvSpPr>
        <p:spPr>
          <a:xfrm>
            <a:off x="1556077" y="4662113"/>
            <a:ext cx="970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Relazione CAM </a:t>
            </a:r>
            <a:r>
              <a:rPr lang="it-IT" sz="1400" b="0" i="1" dirty="0"/>
              <a:t>(qualora non presente un’apposita sezione all’interno della relazione tecnica generale di progetto) </a:t>
            </a:r>
          </a:p>
        </p:txBody>
      </p:sp>
      <p:pic>
        <p:nvPicPr>
          <p:cNvPr id="38" name="Elemento grafico 37" descr="Segno di spunta con riempimento a tinta unita">
            <a:extLst>
              <a:ext uri="{FF2B5EF4-FFF2-40B4-BE49-F238E27FC236}">
                <a16:creationId xmlns:a16="http://schemas.microsoft.com/office/drawing/2014/main" id="{8E59EBC1-97D5-4536-833A-2AC27E37B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163" y="4721669"/>
            <a:ext cx="280749" cy="280749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8FF00FF-3320-4A76-B65E-88D5D31A170F}"/>
              </a:ext>
            </a:extLst>
          </p:cNvPr>
          <p:cNvSpPr txBox="1"/>
          <p:nvPr/>
        </p:nvSpPr>
        <p:spPr>
          <a:xfrm>
            <a:off x="1556077" y="5315123"/>
            <a:ext cx="970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Verifica climatica </a:t>
            </a:r>
            <a:r>
              <a:rPr lang="it-IT" sz="1400" b="0" i="1" dirty="0"/>
              <a:t>(qualora non presente un’apposita sezione all’interno della relazione tecnica generale di progetto e ove pertinente – </a:t>
            </a:r>
            <a:r>
              <a:rPr lang="it-IT" sz="1400" b="0" i="1" dirty="0" err="1"/>
              <a:t>rif.</a:t>
            </a:r>
            <a:r>
              <a:rPr lang="it-IT" sz="1400" b="0" i="1" dirty="0"/>
              <a:t> All.2) </a:t>
            </a:r>
          </a:p>
        </p:txBody>
      </p:sp>
      <p:pic>
        <p:nvPicPr>
          <p:cNvPr id="41" name="Elemento grafico 40" descr="Segno di spunta con riempimento a tinta unita">
            <a:extLst>
              <a:ext uri="{FF2B5EF4-FFF2-40B4-BE49-F238E27FC236}">
                <a16:creationId xmlns:a16="http://schemas.microsoft.com/office/drawing/2014/main" id="{AC6E041F-F603-4F8F-B283-0B4A76FF6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163" y="5374679"/>
            <a:ext cx="280749" cy="2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5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FINALITÀ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1490975" y="991996"/>
            <a:ext cx="901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S</a:t>
            </a:r>
            <a:r>
              <a:rPr lang="it-IT" sz="24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ostenere la riduzione dei consumi energetici </a:t>
            </a:r>
          </a:p>
          <a:p>
            <a:pPr algn="ctr"/>
            <a:r>
              <a:rPr lang="it-IT" sz="24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e delle emissioni climalteranti attraverso interventi di: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2AC460-02AB-4E85-BABD-B6089741AF12}"/>
              </a:ext>
            </a:extLst>
          </p:cNvPr>
          <p:cNvSpPr txBox="1"/>
          <p:nvPr/>
        </p:nvSpPr>
        <p:spPr>
          <a:xfrm>
            <a:off x="6015020" y="4052319"/>
            <a:ext cx="1874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Utilizzo di fonti energetiche rinnovabili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D1C1F31-90B0-4AEB-93E2-654837D34B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1" y="2064343"/>
            <a:ext cx="2135178" cy="2595707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D00EDE7-44A2-41B2-88A4-C272B573A760}"/>
              </a:ext>
            </a:extLst>
          </p:cNvPr>
          <p:cNvSpPr txBox="1"/>
          <p:nvPr/>
        </p:nvSpPr>
        <p:spPr>
          <a:xfrm>
            <a:off x="3596518" y="4089655"/>
            <a:ext cx="1719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</a:rPr>
              <a:t>E</a:t>
            </a:r>
            <a:r>
              <a:rPr lang="it-IT" sz="1800" b="1" i="0" u="none" strike="noStrike" baseline="0" dirty="0">
                <a:latin typeface="Calibri" panose="020F0502020204030204" pitchFamily="34" charset="0"/>
              </a:rPr>
              <a:t>fficientamento energetico </a:t>
            </a:r>
            <a:endParaRPr lang="it-IT" b="1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C9A0051-C033-49C3-A738-5C4530E8CA71}"/>
              </a:ext>
            </a:extLst>
          </p:cNvPr>
          <p:cNvSpPr txBox="1"/>
          <p:nvPr/>
        </p:nvSpPr>
        <p:spPr>
          <a:xfrm>
            <a:off x="8314595" y="4039568"/>
            <a:ext cx="2363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Eventuale</a:t>
            </a:r>
          </a:p>
          <a:p>
            <a:pPr algn="ctr"/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adeguamento alle norme antisismiche </a:t>
            </a:r>
            <a:endParaRPr lang="it-IT" b="1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4E047B8-6D6B-4876-ABC7-DE513108F310}"/>
              </a:ext>
            </a:extLst>
          </p:cNvPr>
          <p:cNvSpPr txBox="1"/>
          <p:nvPr/>
        </p:nvSpPr>
        <p:spPr>
          <a:xfrm>
            <a:off x="2261814" y="2977475"/>
            <a:ext cx="17191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atin typeface="Calibri" panose="020F0502020204030204" pitchFamily="34" charset="0"/>
              </a:rPr>
              <a:t>=</a:t>
            </a:r>
            <a:endParaRPr lang="it-IT" sz="4400" b="1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7FD0515-275F-4B61-A732-8E9049F51F83}"/>
              </a:ext>
            </a:extLst>
          </p:cNvPr>
          <p:cNvSpPr txBox="1"/>
          <p:nvPr/>
        </p:nvSpPr>
        <p:spPr>
          <a:xfrm>
            <a:off x="4908920" y="2977475"/>
            <a:ext cx="17191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atin typeface="Calibri" panose="020F0502020204030204" pitchFamily="34" charset="0"/>
              </a:rPr>
              <a:t>e/o</a:t>
            </a:r>
            <a:endParaRPr lang="it-IT" sz="44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25F9C2-1F15-4265-A373-8001EB52A8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28" y="2652349"/>
            <a:ext cx="1239609" cy="137199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5A71F1B-1946-4C08-9B5D-4B7C32317F94}"/>
              </a:ext>
            </a:extLst>
          </p:cNvPr>
          <p:cNvSpPr txBox="1"/>
          <p:nvPr/>
        </p:nvSpPr>
        <p:spPr>
          <a:xfrm>
            <a:off x="7466926" y="2977475"/>
            <a:ext cx="17191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atin typeface="Calibri" panose="020F0502020204030204" pitchFamily="34" charset="0"/>
              </a:rPr>
              <a:t>( +</a:t>
            </a:r>
            <a:endParaRPr lang="it-IT" sz="4400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E85C4BF-BEB4-41DC-9792-38FC78A21E79}"/>
              </a:ext>
            </a:extLst>
          </p:cNvPr>
          <p:cNvSpPr txBox="1"/>
          <p:nvPr/>
        </p:nvSpPr>
        <p:spPr>
          <a:xfrm>
            <a:off x="9496420" y="2943573"/>
            <a:ext cx="17191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atin typeface="Calibri" panose="020F0502020204030204" pitchFamily="34" charset="0"/>
              </a:rPr>
              <a:t>)</a:t>
            </a:r>
            <a:endParaRPr lang="it-IT" sz="44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16A77DB-38EC-4012-9068-E72FE5B139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65" y="2672072"/>
            <a:ext cx="1334779" cy="147732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E5FC56E-EE41-4D50-9391-48FC4B58078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70" y="2627853"/>
            <a:ext cx="1358088" cy="1503127"/>
          </a:xfrm>
          <a:prstGeom prst="rect">
            <a:avLst/>
          </a:prstGeom>
        </p:spPr>
      </p:pic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06C05AE1-AF13-41CE-A0FF-14D8ADA2B5BE}"/>
              </a:ext>
            </a:extLst>
          </p:cNvPr>
          <p:cNvCxnSpPr>
            <a:cxnSpLocks/>
          </p:cNvCxnSpPr>
          <p:nvPr/>
        </p:nvCxnSpPr>
        <p:spPr>
          <a:xfrm rot="5400000">
            <a:off x="1316167" y="1479342"/>
            <a:ext cx="679491" cy="329874"/>
          </a:xfrm>
          <a:prstGeom prst="bentConnector3">
            <a:avLst>
              <a:gd name="adj1" fmla="val 8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E4535DB5-D5E1-4F19-85DB-0E3AE1C0D9E0}"/>
              </a:ext>
            </a:extLst>
          </p:cNvPr>
          <p:cNvSpPr txBox="1"/>
          <p:nvPr/>
        </p:nvSpPr>
        <p:spPr>
          <a:xfrm rot="16200000">
            <a:off x="9387209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1.1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BC23093D-B38A-4749-BAE8-5835CA7C7622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43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PRESENTAZIONE DELLA DOMANDA: MODALITÀ E TERMINI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11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1D43794-06DB-46A5-8E0B-F91E40B4A52E}"/>
              </a:ext>
            </a:extLst>
          </p:cNvPr>
          <p:cNvGrpSpPr/>
          <p:nvPr/>
        </p:nvGrpSpPr>
        <p:grpSpPr>
          <a:xfrm>
            <a:off x="822125" y="187738"/>
            <a:ext cx="1001364" cy="1040234"/>
            <a:chOff x="788569" y="1753300"/>
            <a:chExt cx="1001364" cy="104023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F6A6420-AC89-47F3-BD07-61626B69F874}"/>
                </a:ext>
              </a:extLst>
            </p:cNvPr>
            <p:cNvSpPr/>
            <p:nvPr/>
          </p:nvSpPr>
          <p:spPr>
            <a:xfrm>
              <a:off x="788569" y="1753300"/>
              <a:ext cx="1001364" cy="1040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DDBE825-7C71-42DB-A5A5-4284D67FE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9" y="1824408"/>
              <a:ext cx="910404" cy="910404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1578041" y="1838952"/>
            <a:ext cx="925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Provvedimento/i</a:t>
            </a:r>
            <a:r>
              <a:rPr lang="it-IT" sz="1800" b="0" dirty="0"/>
              <a:t> dell’organo decisionale competente del soggetto proponente di </a:t>
            </a:r>
            <a:r>
              <a:rPr lang="it-IT" sz="1800" dirty="0"/>
              <a:t>approvazione del progetto 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3AE2F065-FE55-45DA-B1E4-4448E4DD2759}"/>
              </a:ext>
            </a:extLst>
          </p:cNvPr>
          <p:cNvSpPr/>
          <p:nvPr/>
        </p:nvSpPr>
        <p:spPr>
          <a:xfrm>
            <a:off x="1168866" y="1977346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4181E19-ED2E-48E4-AC15-05F80636F2D0}"/>
              </a:ext>
            </a:extLst>
          </p:cNvPr>
          <p:cNvSpPr txBox="1"/>
          <p:nvPr/>
        </p:nvSpPr>
        <p:spPr>
          <a:xfrm>
            <a:off x="1578041" y="2699532"/>
            <a:ext cx="9300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Provvedimento/i </a:t>
            </a:r>
            <a:r>
              <a:rPr lang="it-IT" sz="1800" b="0" dirty="0"/>
              <a:t>dell’organo decisionale competente del soggetto proponente riguardante/i l’impegno ad </a:t>
            </a:r>
            <a:r>
              <a:rPr lang="it-IT" sz="1800" dirty="0"/>
              <a:t>assicurare</a:t>
            </a:r>
            <a:r>
              <a:rPr lang="it-IT" sz="1800" b="0" dirty="0"/>
              <a:t>, con riferimento al progetto, la </a:t>
            </a:r>
            <a:r>
              <a:rPr lang="it-IT" sz="1800" dirty="0"/>
              <a:t>copertura finanziaria delle spese non ammissibili a contributo, </a:t>
            </a:r>
            <a:r>
              <a:rPr lang="it-IT" sz="1800" b="0" dirty="0"/>
              <a:t>specificandone </a:t>
            </a:r>
            <a:r>
              <a:rPr lang="it-IT" sz="1800" dirty="0"/>
              <a:t>l'importo e le fonti</a:t>
            </a: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DFAC25BD-0ECC-4AA3-9A13-F0A699D3AE4A}"/>
              </a:ext>
            </a:extLst>
          </p:cNvPr>
          <p:cNvSpPr/>
          <p:nvPr/>
        </p:nvSpPr>
        <p:spPr>
          <a:xfrm>
            <a:off x="1168866" y="2837926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CDA79458-C62F-474E-8F52-8708C3D6AC77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1209496" y="1763097"/>
            <a:ext cx="5642" cy="2142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829CAF-EADA-43AF-9965-CC561CB50E2A}"/>
              </a:ext>
            </a:extLst>
          </p:cNvPr>
          <p:cNvSpPr txBox="1"/>
          <p:nvPr/>
        </p:nvSpPr>
        <p:spPr>
          <a:xfrm>
            <a:off x="721454" y="1322404"/>
            <a:ext cx="97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accent1"/>
                </a:solidFill>
              </a:rPr>
              <a:t>Allegati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27A7A69-5517-45A5-98AC-7A68FB3AAB15}"/>
              </a:ext>
            </a:extLst>
          </p:cNvPr>
          <p:cNvSpPr txBox="1"/>
          <p:nvPr/>
        </p:nvSpPr>
        <p:spPr>
          <a:xfrm>
            <a:off x="2045198" y="3837111"/>
            <a:ext cx="91960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Si intendono le spese eccedenti il contributo regionale </a:t>
            </a:r>
            <a:r>
              <a:rPr lang="it-IT" b="1" dirty="0"/>
              <a:t>anche qualora riferite a interventi non ammissibili a contributo </a:t>
            </a:r>
            <a:r>
              <a:rPr lang="it-IT" dirty="0"/>
              <a:t>effettuati contestualmente all’intervento di efficientamento energetico. </a:t>
            </a:r>
          </a:p>
        </p:txBody>
      </p:sp>
      <p:pic>
        <p:nvPicPr>
          <p:cNvPr id="30" name="Elemento grafico 29" descr="Punto esclamativo con riempimento a tinta unita">
            <a:extLst>
              <a:ext uri="{FF2B5EF4-FFF2-40B4-BE49-F238E27FC236}">
                <a16:creationId xmlns:a16="http://schemas.microsoft.com/office/drawing/2014/main" id="{B20F8622-2C5C-4005-BF03-9EB7E0CA1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8958" y="3937138"/>
            <a:ext cx="292388" cy="292388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038C827-1346-47E2-8BD9-E79AA014B7A6}"/>
              </a:ext>
            </a:extLst>
          </p:cNvPr>
          <p:cNvSpPr txBox="1"/>
          <p:nvPr/>
        </p:nvSpPr>
        <p:spPr>
          <a:xfrm>
            <a:off x="1532119" y="4532489"/>
            <a:ext cx="9300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Dichiarazione sostitutiva dell’atto di notorietà</a:t>
            </a:r>
            <a:r>
              <a:rPr lang="it-IT" sz="1800" b="0" dirty="0"/>
              <a:t>, resa ai sensi dell’art. 47 del D.P.R. 445/2000, siglata dal </a:t>
            </a:r>
            <a:r>
              <a:rPr lang="it-IT" sz="1800" dirty="0"/>
              <a:t>dirigente lavori pubblici</a:t>
            </a:r>
            <a:r>
              <a:rPr lang="it-IT" sz="1800" b="0" dirty="0"/>
              <a:t>, ove esistente, o dal </a:t>
            </a:r>
            <a:r>
              <a:rPr lang="it-IT" sz="1800" dirty="0"/>
              <a:t>responsabile del servizio tecnico</a:t>
            </a:r>
            <a:r>
              <a:rPr lang="it-IT" sz="1800" b="0" dirty="0"/>
              <a:t>, che l’intervento/i è/sono inserito/i nel </a:t>
            </a:r>
            <a:r>
              <a:rPr lang="it-IT" sz="1800" dirty="0"/>
              <a:t>piano triennale delle opere pubbliche</a:t>
            </a:r>
            <a:r>
              <a:rPr lang="it-IT" sz="1800" b="0" dirty="0"/>
              <a:t>. 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F8BC2D18-C350-469D-8664-E28F5951C256}"/>
              </a:ext>
            </a:extLst>
          </p:cNvPr>
          <p:cNvSpPr/>
          <p:nvPr/>
        </p:nvSpPr>
        <p:spPr>
          <a:xfrm>
            <a:off x="1164889" y="4670883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DA25C37-B73E-4EED-8F8D-2E72558425CA}"/>
              </a:ext>
            </a:extLst>
          </p:cNvPr>
          <p:cNvCxnSpPr>
            <a:cxnSpLocks/>
          </p:cNvCxnSpPr>
          <p:nvPr/>
        </p:nvCxnSpPr>
        <p:spPr>
          <a:xfrm>
            <a:off x="1210153" y="2058920"/>
            <a:ext cx="0" cy="270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B211E75-2FB0-4F85-AA8A-870A09310C61}"/>
              </a:ext>
            </a:extLst>
          </p:cNvPr>
          <p:cNvSpPr txBox="1"/>
          <p:nvPr/>
        </p:nvSpPr>
        <p:spPr>
          <a:xfrm>
            <a:off x="2000212" y="5582888"/>
            <a:ext cx="91960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La dichiarazione deve essere comprensiva di un </a:t>
            </a:r>
            <a:r>
              <a:rPr lang="it-IT" b="1" dirty="0"/>
              <a:t>link alla pagina dedicata </a:t>
            </a:r>
            <a:r>
              <a:rPr lang="it-IT" dirty="0"/>
              <a:t>del sito istituzionale dell’ente </a:t>
            </a:r>
          </a:p>
        </p:txBody>
      </p:sp>
      <p:pic>
        <p:nvPicPr>
          <p:cNvPr id="36" name="Elemento grafico 35" descr="Punto esclamativo con riempimento a tinta unita">
            <a:extLst>
              <a:ext uri="{FF2B5EF4-FFF2-40B4-BE49-F238E27FC236}">
                <a16:creationId xmlns:a16="http://schemas.microsoft.com/office/drawing/2014/main" id="{046AF731-9B00-4702-8972-B506541E1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3972" y="5571699"/>
            <a:ext cx="292388" cy="292388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2DB09BF1-74A2-4BA1-97B4-783ED0FF7606}"/>
              </a:ext>
            </a:extLst>
          </p:cNvPr>
          <p:cNvCxnSpPr>
            <a:cxnSpLocks/>
          </p:cNvCxnSpPr>
          <p:nvPr/>
        </p:nvCxnSpPr>
        <p:spPr>
          <a:xfrm>
            <a:off x="1209496" y="4763427"/>
            <a:ext cx="0" cy="5944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98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DA25C37-B73E-4EED-8F8D-2E72558425CA}"/>
              </a:ext>
            </a:extLst>
          </p:cNvPr>
          <p:cNvCxnSpPr>
            <a:cxnSpLocks/>
          </p:cNvCxnSpPr>
          <p:nvPr/>
        </p:nvCxnSpPr>
        <p:spPr>
          <a:xfrm>
            <a:off x="1210153" y="2058920"/>
            <a:ext cx="0" cy="270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PRESENTAZIONE DELLA DOMANDA: MODALITÀ E TERMINI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11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1D43794-06DB-46A5-8E0B-F91E40B4A52E}"/>
              </a:ext>
            </a:extLst>
          </p:cNvPr>
          <p:cNvGrpSpPr/>
          <p:nvPr/>
        </p:nvGrpSpPr>
        <p:grpSpPr>
          <a:xfrm>
            <a:off x="822125" y="187738"/>
            <a:ext cx="1001364" cy="1040234"/>
            <a:chOff x="788569" y="1753300"/>
            <a:chExt cx="1001364" cy="104023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F6A6420-AC89-47F3-BD07-61626B69F874}"/>
                </a:ext>
              </a:extLst>
            </p:cNvPr>
            <p:cNvSpPr/>
            <p:nvPr/>
          </p:nvSpPr>
          <p:spPr>
            <a:xfrm>
              <a:off x="788569" y="1753300"/>
              <a:ext cx="1001364" cy="1040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DDBE825-7C71-42DB-A5A5-4284D67FE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9" y="1824408"/>
              <a:ext cx="910404" cy="910404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1578041" y="1838952"/>
            <a:ext cx="925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Diagnosi energetica dell’edificio</a:t>
            </a:r>
            <a:r>
              <a:rPr lang="it-IT" sz="1800" b="0" dirty="0"/>
              <a:t>, sottoscritta da un tecnico abilitato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3AE2F065-FE55-45DA-B1E4-4448E4DD2759}"/>
              </a:ext>
            </a:extLst>
          </p:cNvPr>
          <p:cNvSpPr/>
          <p:nvPr/>
        </p:nvSpPr>
        <p:spPr>
          <a:xfrm>
            <a:off x="1168866" y="1977346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4181E19-ED2E-48E4-AC15-05F80636F2D0}"/>
              </a:ext>
            </a:extLst>
          </p:cNvPr>
          <p:cNvSpPr txBox="1"/>
          <p:nvPr/>
        </p:nvSpPr>
        <p:spPr>
          <a:xfrm>
            <a:off x="1578041" y="2405704"/>
            <a:ext cx="930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Simulazione di APE post </a:t>
            </a:r>
            <a:r>
              <a:rPr lang="it-IT" sz="1800" dirty="0" err="1"/>
              <a:t>operam</a:t>
            </a:r>
            <a:r>
              <a:rPr lang="it-IT" sz="1800" dirty="0"/>
              <a:t> </a:t>
            </a:r>
            <a:r>
              <a:rPr lang="it-IT" sz="1800" b="0" dirty="0"/>
              <a:t>sottoscritto/i da un tecnico abilitato</a:t>
            </a: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DFAC25BD-0ECC-4AA3-9A13-F0A699D3AE4A}"/>
              </a:ext>
            </a:extLst>
          </p:cNvPr>
          <p:cNvSpPr/>
          <p:nvPr/>
        </p:nvSpPr>
        <p:spPr>
          <a:xfrm>
            <a:off x="1168866" y="2544098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CDA79458-C62F-474E-8F52-8708C3D6AC77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1209496" y="1763097"/>
            <a:ext cx="5642" cy="2142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829CAF-EADA-43AF-9965-CC561CB50E2A}"/>
              </a:ext>
            </a:extLst>
          </p:cNvPr>
          <p:cNvSpPr txBox="1"/>
          <p:nvPr/>
        </p:nvSpPr>
        <p:spPr>
          <a:xfrm>
            <a:off x="721454" y="1322404"/>
            <a:ext cx="97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accent1"/>
                </a:solidFill>
              </a:rPr>
              <a:t>Allegati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038C827-1346-47E2-8BD9-E79AA014B7A6}"/>
              </a:ext>
            </a:extLst>
          </p:cNvPr>
          <p:cNvSpPr txBox="1"/>
          <p:nvPr/>
        </p:nvSpPr>
        <p:spPr>
          <a:xfrm>
            <a:off x="1532119" y="4532489"/>
            <a:ext cx="977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Documentazione relativa alla </a:t>
            </a:r>
            <a:r>
              <a:rPr lang="it-IT" sz="1800" dirty="0"/>
              <a:t>verifica climatica </a:t>
            </a:r>
            <a:r>
              <a:rPr lang="it-IT" sz="1800" b="0" dirty="0"/>
              <a:t>ed eventuale documentazione attestante il rispetto del </a:t>
            </a:r>
            <a:r>
              <a:rPr lang="it-IT" sz="1800" dirty="0"/>
              <a:t>principio del DNSH 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300" b="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Allegato 2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F8BC2D18-C350-469D-8664-E28F5951C256}"/>
              </a:ext>
            </a:extLst>
          </p:cNvPr>
          <p:cNvSpPr/>
          <p:nvPr/>
        </p:nvSpPr>
        <p:spPr>
          <a:xfrm>
            <a:off x="1164889" y="4670883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2DB09BF1-74A2-4BA1-97B4-783ED0FF7606}"/>
              </a:ext>
            </a:extLst>
          </p:cNvPr>
          <p:cNvCxnSpPr>
            <a:cxnSpLocks/>
          </p:cNvCxnSpPr>
          <p:nvPr/>
        </p:nvCxnSpPr>
        <p:spPr>
          <a:xfrm>
            <a:off x="1209496" y="4763427"/>
            <a:ext cx="0" cy="5944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05B9122-6C50-4BB9-8551-B01D84218084}"/>
              </a:ext>
            </a:extLst>
          </p:cNvPr>
          <p:cNvSpPr txBox="1"/>
          <p:nvPr/>
        </p:nvSpPr>
        <p:spPr>
          <a:xfrm>
            <a:off x="1574064" y="3014358"/>
            <a:ext cx="986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Relazione tecnica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attestante la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rispondenza alle prescrizioni in materia di contenimento del consumo energetico degli edifici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800" dirty="0"/>
              <a:t> </a:t>
            </a:r>
            <a:r>
              <a:rPr lang="it-IT" sz="1800" dirty="0" err="1"/>
              <a:t>d.G.r</a:t>
            </a:r>
            <a:r>
              <a:rPr lang="it-IT" sz="1800" dirty="0"/>
              <a:t>. 272/2016</a:t>
            </a:r>
            <a:r>
              <a:rPr lang="it-IT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it-IT" sz="1800" b="0" dirty="0"/>
              <a:t>, sottoscritta da un tecnico abilitato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(ove prevista normativamente)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371C8CA6-E445-4327-A1E9-F9B758ACF196}"/>
              </a:ext>
            </a:extLst>
          </p:cNvPr>
          <p:cNvSpPr/>
          <p:nvPr/>
        </p:nvSpPr>
        <p:spPr>
          <a:xfrm>
            <a:off x="1164889" y="3152752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AF34936-792C-4CC1-945E-9A931E8D502B}"/>
              </a:ext>
            </a:extLst>
          </p:cNvPr>
          <p:cNvSpPr txBox="1"/>
          <p:nvPr/>
        </p:nvSpPr>
        <p:spPr>
          <a:xfrm>
            <a:off x="1574064" y="3891732"/>
            <a:ext cx="986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Scheda tecnico-economica di progetto (STEP) </a:t>
            </a:r>
            <a:r>
              <a:rPr lang="it-IT" sz="1800" b="0" dirty="0"/>
              <a:t>sottoscritta da un tecnico abilitato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5BFCE2D1-9653-449B-8A21-3D023E3A02F1}"/>
              </a:ext>
            </a:extLst>
          </p:cNvPr>
          <p:cNvSpPr/>
          <p:nvPr/>
        </p:nvSpPr>
        <p:spPr>
          <a:xfrm>
            <a:off x="1164889" y="4030126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685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DA25C37-B73E-4EED-8F8D-2E72558425CA}"/>
              </a:ext>
            </a:extLst>
          </p:cNvPr>
          <p:cNvCxnSpPr>
            <a:cxnSpLocks/>
          </p:cNvCxnSpPr>
          <p:nvPr/>
        </p:nvCxnSpPr>
        <p:spPr>
          <a:xfrm>
            <a:off x="1210153" y="2058920"/>
            <a:ext cx="0" cy="270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PRESENTAZIONE DELLA DOMANDA: MODALITÀ E TERMINI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11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1D43794-06DB-46A5-8E0B-F91E40B4A52E}"/>
              </a:ext>
            </a:extLst>
          </p:cNvPr>
          <p:cNvGrpSpPr/>
          <p:nvPr/>
        </p:nvGrpSpPr>
        <p:grpSpPr>
          <a:xfrm>
            <a:off x="822125" y="187738"/>
            <a:ext cx="1001364" cy="1040234"/>
            <a:chOff x="788569" y="1753300"/>
            <a:chExt cx="1001364" cy="104023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F6A6420-AC89-47F3-BD07-61626B69F874}"/>
                </a:ext>
              </a:extLst>
            </p:cNvPr>
            <p:cNvSpPr/>
            <p:nvPr/>
          </p:nvSpPr>
          <p:spPr>
            <a:xfrm>
              <a:off x="788569" y="1753300"/>
              <a:ext cx="1001364" cy="1040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DDBE825-7C71-42DB-A5A5-4284D67FE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9" y="1824408"/>
              <a:ext cx="910404" cy="910404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1578041" y="1838952"/>
            <a:ext cx="925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solo nel caso di interventi di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miglioramento/adeguamento sismico 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300" b="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300" b="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6.3), </a:t>
            </a:r>
            <a:r>
              <a:rPr lang="it-IT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ove previsto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parere positivo sul progetto esecutivo rilasciato dalla Struttura regionale Edilizia sedi istituzionali e sismica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qualora già disponibile*, oppure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dichiarazione di un tecnico abilitato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nel  caso di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interventi di riparazione o locali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it-IT" sz="1300" b="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Par. 8.4.1 del D.M. 17.01.2018)</a:t>
            </a: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3AE2F065-FE55-45DA-B1E4-4448E4DD2759}"/>
              </a:ext>
            </a:extLst>
          </p:cNvPr>
          <p:cNvSpPr/>
          <p:nvPr/>
        </p:nvSpPr>
        <p:spPr>
          <a:xfrm>
            <a:off x="1168866" y="1977346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CDA79458-C62F-474E-8F52-8708C3D6AC77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1209496" y="1763097"/>
            <a:ext cx="5642" cy="2142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829CAF-EADA-43AF-9965-CC561CB50E2A}"/>
              </a:ext>
            </a:extLst>
          </p:cNvPr>
          <p:cNvSpPr txBox="1"/>
          <p:nvPr/>
        </p:nvSpPr>
        <p:spPr>
          <a:xfrm>
            <a:off x="721454" y="1322404"/>
            <a:ext cx="97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accent1"/>
                </a:solidFill>
              </a:rPr>
              <a:t>Allegati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038C827-1346-47E2-8BD9-E79AA014B7A6}"/>
              </a:ext>
            </a:extLst>
          </p:cNvPr>
          <p:cNvSpPr txBox="1"/>
          <p:nvPr/>
        </p:nvSpPr>
        <p:spPr>
          <a:xfrm>
            <a:off x="1532119" y="4347716"/>
            <a:ext cx="977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solo nel caso di accesso al </a:t>
            </a:r>
            <a:r>
              <a:rPr lang="it-IT" sz="1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Conto Termico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Accettazione della Prenotazione dell’incentivo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(API) rilasciata dal GSE S.p.A. e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Modello di dichiarazione di provenienza delle risorse 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(Modello 1X) 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F8BC2D18-C350-469D-8664-E28F5951C256}"/>
              </a:ext>
            </a:extLst>
          </p:cNvPr>
          <p:cNvSpPr/>
          <p:nvPr/>
        </p:nvSpPr>
        <p:spPr>
          <a:xfrm>
            <a:off x="1164889" y="4606707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2DB09BF1-74A2-4BA1-97B4-783ED0FF7606}"/>
              </a:ext>
            </a:extLst>
          </p:cNvPr>
          <p:cNvCxnSpPr>
            <a:cxnSpLocks/>
          </p:cNvCxnSpPr>
          <p:nvPr/>
        </p:nvCxnSpPr>
        <p:spPr>
          <a:xfrm>
            <a:off x="1209496" y="4763427"/>
            <a:ext cx="0" cy="5944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magine 27">
            <a:extLst>
              <a:ext uri="{FF2B5EF4-FFF2-40B4-BE49-F238E27FC236}">
                <a16:creationId xmlns:a16="http://schemas.microsoft.com/office/drawing/2014/main" id="{8D03AA2D-6CB1-4DE8-8E94-8FC1A939D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" y="1829877"/>
            <a:ext cx="350093" cy="387481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068B96E-19EA-4C02-95CC-AA010DDB73C5}"/>
              </a:ext>
            </a:extLst>
          </p:cNvPr>
          <p:cNvSpPr txBox="1"/>
          <p:nvPr/>
        </p:nvSpPr>
        <p:spPr>
          <a:xfrm>
            <a:off x="1891716" y="3199024"/>
            <a:ext cx="94972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*</a:t>
            </a:r>
            <a:r>
              <a:rPr lang="it-IT" sz="1400" dirty="0"/>
              <a:t>Qualora il parere positivo rilasciato dalla Struttura edilizia, sedi istituzionali e sismica sul progetto esecutivo, ove normativamente previsto, non venga allegato alla domanda, lo stesso dovrà essere presentato alla struttura regionale competente </a:t>
            </a:r>
            <a:r>
              <a:rPr lang="it-IT" sz="1400" b="1" dirty="0"/>
              <a:t>entro sei mesi dalla data di approvazione della graduatoria</a:t>
            </a:r>
            <a:r>
              <a:rPr lang="it-IT" sz="1400" dirty="0"/>
              <a:t> di cui al </a:t>
            </a:r>
            <a:r>
              <a:rPr lang="it-IT" sz="1400" dirty="0" err="1"/>
              <a:t>pt</a:t>
            </a:r>
            <a:r>
              <a:rPr lang="it-IT" sz="1400" dirty="0"/>
              <a:t> 15.1. </a:t>
            </a:r>
          </a:p>
        </p:txBody>
      </p:sp>
      <p:pic>
        <p:nvPicPr>
          <p:cNvPr id="35" name="Elemento grafico 34" descr="Punto esclamativo con riempimento a tinta unita">
            <a:extLst>
              <a:ext uri="{FF2B5EF4-FFF2-40B4-BE49-F238E27FC236}">
                <a16:creationId xmlns:a16="http://schemas.microsoft.com/office/drawing/2014/main" id="{12BD145C-886D-4F85-8A18-09083BA5E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4838" y="3387967"/>
            <a:ext cx="292388" cy="292388"/>
          </a:xfrm>
          <a:prstGeom prst="rect">
            <a:avLst/>
          </a:prstGeom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564E3314-6AA2-4048-9FEF-302205BA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7" y="4401591"/>
            <a:ext cx="663089" cy="41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07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DA25C37-B73E-4EED-8F8D-2E72558425CA}"/>
              </a:ext>
            </a:extLst>
          </p:cNvPr>
          <p:cNvCxnSpPr>
            <a:cxnSpLocks/>
            <a:endCxn id="28" idx="4"/>
          </p:cNvCxnSpPr>
          <p:nvPr/>
        </p:nvCxnSpPr>
        <p:spPr>
          <a:xfrm>
            <a:off x="1210153" y="1966641"/>
            <a:ext cx="1008" cy="3340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PRESENTAZIONE DELLA DOMANDA: MODALITÀ E TERMINI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11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1D43794-06DB-46A5-8E0B-F91E40B4A52E}"/>
              </a:ext>
            </a:extLst>
          </p:cNvPr>
          <p:cNvGrpSpPr/>
          <p:nvPr/>
        </p:nvGrpSpPr>
        <p:grpSpPr>
          <a:xfrm>
            <a:off x="822125" y="187738"/>
            <a:ext cx="1001364" cy="1040234"/>
            <a:chOff x="788569" y="1753300"/>
            <a:chExt cx="1001364" cy="104023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F6A6420-AC89-47F3-BD07-61626B69F874}"/>
                </a:ext>
              </a:extLst>
            </p:cNvPr>
            <p:cNvSpPr/>
            <p:nvPr/>
          </p:nvSpPr>
          <p:spPr>
            <a:xfrm>
              <a:off x="788569" y="1753300"/>
              <a:ext cx="1001364" cy="1040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DDBE825-7C71-42DB-A5A5-4284D67FE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9" y="1824408"/>
              <a:ext cx="910404" cy="910404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DCF15F3-0D19-41EE-80F9-7A5C7B5E7835}"/>
              </a:ext>
            </a:extLst>
          </p:cNvPr>
          <p:cNvSpPr txBox="1"/>
          <p:nvPr/>
        </p:nvSpPr>
        <p:spPr>
          <a:xfrm>
            <a:off x="1578041" y="1746673"/>
            <a:ext cx="925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caso di non proprietà dell’immobile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oggetto di intervento: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3AE2F065-FE55-45DA-B1E4-4448E4DD2759}"/>
              </a:ext>
            </a:extLst>
          </p:cNvPr>
          <p:cNvSpPr/>
          <p:nvPr/>
        </p:nvSpPr>
        <p:spPr>
          <a:xfrm>
            <a:off x="1168866" y="1885067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CDA79458-C62F-474E-8F52-8708C3D6AC77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1209496" y="1670818"/>
            <a:ext cx="5642" cy="2142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829CAF-EADA-43AF-9965-CC561CB50E2A}"/>
              </a:ext>
            </a:extLst>
          </p:cNvPr>
          <p:cNvSpPr txBox="1"/>
          <p:nvPr/>
        </p:nvSpPr>
        <p:spPr>
          <a:xfrm>
            <a:off x="721454" y="1230125"/>
            <a:ext cx="97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accent1"/>
                </a:solidFill>
              </a:rPr>
              <a:t>Allegati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038C827-1346-47E2-8BD9-E79AA014B7A6}"/>
              </a:ext>
            </a:extLst>
          </p:cNvPr>
          <p:cNvSpPr txBox="1"/>
          <p:nvPr/>
        </p:nvSpPr>
        <p:spPr>
          <a:xfrm>
            <a:off x="1532119" y="3946369"/>
            <a:ext cx="9778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solo nel caso di inoltro della domanda tramite </a:t>
            </a:r>
            <a:r>
              <a:rPr lang="it-IT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PEC 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300" b="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300" b="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11.5):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copia del documento d’identità del legale rappresentante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corso di validità, firmatario della domanda,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qualora il documento non sia sottoscritto digitalmente</a:t>
            </a:r>
            <a:endParaRPr lang="it-IT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F8BC2D18-C350-469D-8664-E28F5951C256}"/>
              </a:ext>
            </a:extLst>
          </p:cNvPr>
          <p:cNvSpPr/>
          <p:nvPr/>
        </p:nvSpPr>
        <p:spPr>
          <a:xfrm>
            <a:off x="1164889" y="4079525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2DB09BF1-74A2-4BA1-97B4-783ED0FF7606}"/>
              </a:ext>
            </a:extLst>
          </p:cNvPr>
          <p:cNvCxnSpPr>
            <a:cxnSpLocks/>
          </p:cNvCxnSpPr>
          <p:nvPr/>
        </p:nvCxnSpPr>
        <p:spPr>
          <a:xfrm>
            <a:off x="1209496" y="5214545"/>
            <a:ext cx="0" cy="5944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E16F8BA-C1F5-44BD-9E87-11E46F654AC1}"/>
              </a:ext>
            </a:extLst>
          </p:cNvPr>
          <p:cNvSpPr txBox="1"/>
          <p:nvPr/>
        </p:nvSpPr>
        <p:spPr>
          <a:xfrm>
            <a:off x="2131452" y="2175194"/>
            <a:ext cx="970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atto</a:t>
            </a:r>
            <a:r>
              <a:rPr lang="it-IT" sz="1800" b="0" dirty="0"/>
              <a:t> relativo alla </a:t>
            </a:r>
            <a:r>
              <a:rPr lang="it-IT" sz="1800" dirty="0"/>
              <a:t>titolarità di altro diritto reale di godimento dello stesso in capo al soggetto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proponente, dal quale emerga il rispetto della condizione di cui al punto 5.1, lettera 5.1d) </a:t>
            </a:r>
            <a:endParaRPr lang="it-IT" sz="1800" dirty="0"/>
          </a:p>
        </p:txBody>
      </p:sp>
      <p:pic>
        <p:nvPicPr>
          <p:cNvPr id="22" name="Elemento grafico 21" descr="Segno di spunta con riempimento a tinta unita">
            <a:extLst>
              <a:ext uri="{FF2B5EF4-FFF2-40B4-BE49-F238E27FC236}">
                <a16:creationId xmlns:a16="http://schemas.microsoft.com/office/drawing/2014/main" id="{C8868467-77F3-47C6-B6AB-9FF2AB6BA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7538" y="2234750"/>
            <a:ext cx="280749" cy="28074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C640261-7BE4-42EC-9E42-DB8C6A2C880D}"/>
              </a:ext>
            </a:extLst>
          </p:cNvPr>
          <p:cNvSpPr txBox="1"/>
          <p:nvPr/>
        </p:nvSpPr>
        <p:spPr>
          <a:xfrm>
            <a:off x="2131452" y="2955887"/>
            <a:ext cx="970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idoneo/i atto/i con il/i quale/i il proprietario 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 oltre a concedere il proprio assenso alla  presentazione della domanda di contributo e all’esecuzione dei lavori  – 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il beneficiario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si  impegnano a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mantenere la condizione di ammissibilità degli edifici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 cui al punto 5.1e)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sz="1800" dirty="0"/>
          </a:p>
        </p:txBody>
      </p:sp>
      <p:pic>
        <p:nvPicPr>
          <p:cNvPr id="26" name="Elemento grafico 25" descr="Segno di spunta con riempimento a tinta unita">
            <a:extLst>
              <a:ext uri="{FF2B5EF4-FFF2-40B4-BE49-F238E27FC236}">
                <a16:creationId xmlns:a16="http://schemas.microsoft.com/office/drawing/2014/main" id="{9C6A384A-F1AF-48E9-A92C-F7F052E4A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7538" y="3015443"/>
            <a:ext cx="280749" cy="280749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A417AB0-148A-4847-B084-F0FBB484E90E}"/>
              </a:ext>
            </a:extLst>
          </p:cNvPr>
          <p:cNvSpPr txBox="1"/>
          <p:nvPr/>
        </p:nvSpPr>
        <p:spPr>
          <a:xfrm>
            <a:off x="1515988" y="4959857"/>
            <a:ext cx="9920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elenco dei documenti trasmessi in allegato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all’istanza e al formulario, nominativo del personale autorizzato a intrattenere i contratti ed estremi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bancari 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3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 modello che sarà reso disponibile nella pagina dedicata sul sito istituzionale della Regione)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it-IT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5D39EA6-F3E2-4AAE-8C9A-2F19B0540D3C}"/>
              </a:ext>
            </a:extLst>
          </p:cNvPr>
          <p:cNvSpPr/>
          <p:nvPr/>
        </p:nvSpPr>
        <p:spPr>
          <a:xfrm>
            <a:off x="1164889" y="5214280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875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2739568" y="1621670"/>
            <a:ext cx="5810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COME VIENE VALUTATA LA DOMANDA?</a:t>
            </a:r>
            <a:endParaRPr lang="it-IT" sz="4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Elemento grafico 2" descr="Elenco di controllo con riempimento a tinta unita">
            <a:extLst>
              <a:ext uri="{FF2B5EF4-FFF2-40B4-BE49-F238E27FC236}">
                <a16:creationId xmlns:a16="http://schemas.microsoft.com/office/drawing/2014/main" id="{427CCBB1-6116-F726-F35C-6916A38C6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935" y="1273799"/>
            <a:ext cx="1935800" cy="19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2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866739E5-E9B8-43C6-9E6D-7DAE458F461C}"/>
              </a:ext>
            </a:extLst>
          </p:cNvPr>
          <p:cNvSpPr/>
          <p:nvPr/>
        </p:nvSpPr>
        <p:spPr>
          <a:xfrm>
            <a:off x="7050526" y="2135924"/>
            <a:ext cx="2419793" cy="27548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TEMPISTICHE PER LA VALUTAZIONE DELLA DOMANDA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12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8DD3486F-4B9D-4EA2-B44B-6CE4CA5BBDE5}"/>
              </a:ext>
            </a:extLst>
          </p:cNvPr>
          <p:cNvSpPr/>
          <p:nvPr/>
        </p:nvSpPr>
        <p:spPr>
          <a:xfrm>
            <a:off x="4257199" y="2121749"/>
            <a:ext cx="2419793" cy="2773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7049EF4-B8F6-467C-8C1A-0994ECFFFCBD}"/>
              </a:ext>
            </a:extLst>
          </p:cNvPr>
          <p:cNvSpPr txBox="1"/>
          <p:nvPr/>
        </p:nvSpPr>
        <p:spPr>
          <a:xfrm>
            <a:off x="4515699" y="2452374"/>
            <a:ext cx="1806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it-IT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STRUTTORIA FORMALE </a:t>
            </a:r>
            <a:endParaRPr lang="it-IT" sz="2000" b="1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26E58FD-8D81-46A9-B87F-8AD1C22F1940}"/>
              </a:ext>
            </a:extLst>
          </p:cNvPr>
          <p:cNvGrpSpPr/>
          <p:nvPr/>
        </p:nvGrpSpPr>
        <p:grpSpPr>
          <a:xfrm>
            <a:off x="901196" y="277216"/>
            <a:ext cx="660073" cy="730781"/>
            <a:chOff x="901196" y="277217"/>
            <a:chExt cx="700635" cy="700634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E90B227E-811F-4149-8CB9-F453C1948EE1}"/>
                </a:ext>
              </a:extLst>
            </p:cNvPr>
            <p:cNvSpPr/>
            <p:nvPr/>
          </p:nvSpPr>
          <p:spPr>
            <a:xfrm>
              <a:off x="901197" y="277218"/>
              <a:ext cx="700634" cy="700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1" name="Elemento grafico 10" descr="Clessidra finita con riempimento a tinta unita">
              <a:extLst>
                <a:ext uri="{FF2B5EF4-FFF2-40B4-BE49-F238E27FC236}">
                  <a16:creationId xmlns:a16="http://schemas.microsoft.com/office/drawing/2014/main" id="{95E483AC-EF72-40CF-BEFA-3B94D2F47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196" y="277217"/>
              <a:ext cx="700634" cy="700634"/>
            </a:xfrm>
            <a:prstGeom prst="rect">
              <a:avLst/>
            </a:prstGeom>
          </p:spPr>
        </p:pic>
      </p:grp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39C0103-B4E1-4370-8051-B52E1C1BED71}"/>
              </a:ext>
            </a:extLst>
          </p:cNvPr>
          <p:cNvSpPr txBox="1"/>
          <p:nvPr/>
        </p:nvSpPr>
        <p:spPr>
          <a:xfrm>
            <a:off x="1561268" y="1140284"/>
            <a:ext cx="2368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rocedura a scadenza </a:t>
            </a:r>
            <a:endParaRPr lang="it-IT" sz="13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riangolo isoscele 50">
            <a:extLst>
              <a:ext uri="{FF2B5EF4-FFF2-40B4-BE49-F238E27FC236}">
                <a16:creationId xmlns:a16="http://schemas.microsoft.com/office/drawing/2014/main" id="{3619065F-E5E3-4280-AAB8-84CD5BF85807}"/>
              </a:ext>
            </a:extLst>
          </p:cNvPr>
          <p:cNvSpPr/>
          <p:nvPr/>
        </p:nvSpPr>
        <p:spPr>
          <a:xfrm rot="5400000">
            <a:off x="3869416" y="1268215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F1F084B5-EF1C-4D19-880B-CBEAF2051CED}"/>
              </a:ext>
            </a:extLst>
          </p:cNvPr>
          <p:cNvSpPr txBox="1"/>
          <p:nvPr/>
        </p:nvSpPr>
        <p:spPr>
          <a:xfrm>
            <a:off x="7317177" y="2266515"/>
            <a:ext cx="18913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it-IT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STRUTTORIA TECNICO-FINANZIARIA </a:t>
            </a:r>
            <a:endParaRPr lang="it-IT" sz="2000" b="1" dirty="0"/>
          </a:p>
        </p:txBody>
      </p:sp>
      <p:sp>
        <p:nvSpPr>
          <p:cNvPr id="65" name="Triangolo isoscele 64">
            <a:extLst>
              <a:ext uri="{FF2B5EF4-FFF2-40B4-BE49-F238E27FC236}">
                <a16:creationId xmlns:a16="http://schemas.microsoft.com/office/drawing/2014/main" id="{6E7D6803-F7FB-4CDF-B308-087B8F269C6E}"/>
              </a:ext>
            </a:extLst>
          </p:cNvPr>
          <p:cNvSpPr/>
          <p:nvPr/>
        </p:nvSpPr>
        <p:spPr>
          <a:xfrm rot="5400000">
            <a:off x="6694352" y="3441610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B49C016-8644-4DEB-8661-B151713DDEAF}"/>
              </a:ext>
            </a:extLst>
          </p:cNvPr>
          <p:cNvSpPr txBox="1"/>
          <p:nvPr/>
        </p:nvSpPr>
        <p:spPr>
          <a:xfrm>
            <a:off x="4130376" y="905566"/>
            <a:ext cx="74715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valutazione comparata delle domande di contributo sulla base di criteri di selezione predeterminati e definiti anche con riferimento ai criteri di selezione applicabili all’azione del PR Valle d’Aosta FESR 2021-2027</a:t>
            </a:r>
            <a:r>
              <a:rPr lang="it-IT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7804D23-46B5-4BFD-98D7-87A512CAACD5}"/>
              </a:ext>
            </a:extLst>
          </p:cNvPr>
          <p:cNvSpPr txBox="1"/>
          <p:nvPr/>
        </p:nvSpPr>
        <p:spPr>
          <a:xfrm>
            <a:off x="4255662" y="3375763"/>
            <a:ext cx="23687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Verifica completezza e regolarità </a:t>
            </a:r>
            <a:r>
              <a:rPr lang="it-IT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05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 par. 16)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possesso dei requisiti di ammissibilità </a:t>
            </a:r>
            <a:r>
              <a:rPr lang="it-IT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05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 par. 4, 5 e 8)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AF7905A-00CA-44E0-BF25-01859A2AFAAC}"/>
              </a:ext>
            </a:extLst>
          </p:cNvPr>
          <p:cNvSpPr txBox="1"/>
          <p:nvPr/>
        </p:nvSpPr>
        <p:spPr>
          <a:xfrm>
            <a:off x="7101602" y="3450099"/>
            <a:ext cx="23687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Valutazione delle sole domande per le quali l’istruttoria formale ha avuto esito positivo, svolta da una commissione di valutazione </a:t>
            </a:r>
            <a:endParaRPr lang="it-IT" sz="105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913F7FB-1F13-44FA-819B-E2EC754C1E8A}"/>
              </a:ext>
            </a:extLst>
          </p:cNvPr>
          <p:cNvSpPr txBox="1"/>
          <p:nvPr/>
        </p:nvSpPr>
        <p:spPr>
          <a:xfrm>
            <a:off x="1695668" y="3210324"/>
            <a:ext cx="2050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AVVIO DEL PROCEDIMENTO</a:t>
            </a:r>
            <a:endParaRPr lang="it-IT" sz="2000" b="1" dirty="0"/>
          </a:p>
        </p:txBody>
      </p:sp>
      <p:sp>
        <p:nvSpPr>
          <p:cNvPr id="36" name="Triangolo isoscele 35">
            <a:extLst>
              <a:ext uri="{FF2B5EF4-FFF2-40B4-BE49-F238E27FC236}">
                <a16:creationId xmlns:a16="http://schemas.microsoft.com/office/drawing/2014/main" id="{F3D5E5AB-BF65-465F-8E3A-358A40FB6C0F}"/>
              </a:ext>
            </a:extLst>
          </p:cNvPr>
          <p:cNvSpPr/>
          <p:nvPr/>
        </p:nvSpPr>
        <p:spPr>
          <a:xfrm rot="5400000">
            <a:off x="3871054" y="3420390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5D0FEB7-9E82-48E6-8D61-4AE1F70282BD}"/>
              </a:ext>
            </a:extLst>
          </p:cNvPr>
          <p:cNvSpPr txBox="1"/>
          <p:nvPr/>
        </p:nvSpPr>
        <p:spPr>
          <a:xfrm>
            <a:off x="7665819" y="5176103"/>
            <a:ext cx="1806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max 180* giorni</a:t>
            </a:r>
            <a:endParaRPr lang="it-IT" b="1" i="1" dirty="0">
              <a:solidFill>
                <a:schemeClr val="accent2"/>
              </a:solidFill>
            </a:endParaRPr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B8B5806C-BDC8-4FDC-B4D8-6BF8CCCD74EE}"/>
              </a:ext>
            </a:extLst>
          </p:cNvPr>
          <p:cNvCxnSpPr>
            <a:cxnSpLocks/>
          </p:cNvCxnSpPr>
          <p:nvPr/>
        </p:nvCxnSpPr>
        <p:spPr>
          <a:xfrm>
            <a:off x="3883665" y="4903001"/>
            <a:ext cx="5586654" cy="641410"/>
          </a:xfrm>
          <a:prstGeom prst="bentConnector3">
            <a:avLst>
              <a:gd name="adj1" fmla="val -3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A76B2E2-BF4B-4972-95CC-5E5356E7710A}"/>
              </a:ext>
            </a:extLst>
          </p:cNvPr>
          <p:cNvCxnSpPr>
            <a:cxnSpLocks/>
          </p:cNvCxnSpPr>
          <p:nvPr/>
        </p:nvCxnSpPr>
        <p:spPr>
          <a:xfrm flipV="1">
            <a:off x="3883664" y="2148103"/>
            <a:ext cx="0" cy="31854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092ED36-6B51-43C1-AA82-3D8BD28C8D2C}"/>
              </a:ext>
            </a:extLst>
          </p:cNvPr>
          <p:cNvSpPr txBox="1"/>
          <p:nvPr/>
        </p:nvSpPr>
        <p:spPr>
          <a:xfrm>
            <a:off x="4911167" y="4968470"/>
            <a:ext cx="1806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max 45* giorni</a:t>
            </a:r>
            <a:endParaRPr lang="it-IT" b="1" i="1" dirty="0">
              <a:solidFill>
                <a:schemeClr val="accent2"/>
              </a:solidFill>
            </a:endParaRPr>
          </a:p>
        </p:txBody>
      </p:sp>
      <p:cxnSp>
        <p:nvCxnSpPr>
          <p:cNvPr id="52" name="Connettore a gomito 51">
            <a:extLst>
              <a:ext uri="{FF2B5EF4-FFF2-40B4-BE49-F238E27FC236}">
                <a16:creationId xmlns:a16="http://schemas.microsoft.com/office/drawing/2014/main" id="{DB0BB92C-D028-4FB3-B380-D3B24E40F3C4}"/>
              </a:ext>
            </a:extLst>
          </p:cNvPr>
          <p:cNvCxnSpPr>
            <a:cxnSpLocks/>
          </p:cNvCxnSpPr>
          <p:nvPr/>
        </p:nvCxnSpPr>
        <p:spPr>
          <a:xfrm>
            <a:off x="3882025" y="4794824"/>
            <a:ext cx="2818819" cy="538762"/>
          </a:xfrm>
          <a:prstGeom prst="bentConnector3">
            <a:avLst>
              <a:gd name="adj1" fmla="val 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89FC56A2-BC91-4C78-993E-BBD16689DCBB}"/>
              </a:ext>
            </a:extLst>
          </p:cNvPr>
          <p:cNvCxnSpPr>
            <a:cxnSpLocks/>
          </p:cNvCxnSpPr>
          <p:nvPr/>
        </p:nvCxnSpPr>
        <p:spPr>
          <a:xfrm flipV="1">
            <a:off x="6676992" y="2096331"/>
            <a:ext cx="0" cy="32372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CC4FEAEF-765E-4095-ACB6-C9D04D8809B9}"/>
              </a:ext>
            </a:extLst>
          </p:cNvPr>
          <p:cNvCxnSpPr>
            <a:cxnSpLocks/>
          </p:cNvCxnSpPr>
          <p:nvPr/>
        </p:nvCxnSpPr>
        <p:spPr>
          <a:xfrm flipV="1">
            <a:off x="9470319" y="2135925"/>
            <a:ext cx="0" cy="3424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9AEB6AC5-F942-472F-B695-9AAD26EE7144}"/>
              </a:ext>
            </a:extLst>
          </p:cNvPr>
          <p:cNvSpPr txBox="1"/>
          <p:nvPr/>
        </p:nvSpPr>
        <p:spPr>
          <a:xfrm>
            <a:off x="1997671" y="5707292"/>
            <a:ext cx="913539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it-IT" dirty="0"/>
              <a:t>*Al netto di eventuali sospensioni/interruzioni</a:t>
            </a:r>
          </a:p>
        </p:txBody>
      </p:sp>
    </p:spTree>
    <p:extLst>
      <p:ext uri="{BB962C8B-B14F-4D97-AF65-F5344CB8AC3E}">
        <p14:creationId xmlns:p14="http://schemas.microsoft.com/office/powerpoint/2010/main" val="1658316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ISTRUTTORIA TECNICO-FINANZIARIA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14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E3689239-4542-4060-8D11-B0D1A3764986}"/>
              </a:ext>
            </a:extLst>
          </p:cNvPr>
          <p:cNvSpPr/>
          <p:nvPr/>
        </p:nvSpPr>
        <p:spPr>
          <a:xfrm>
            <a:off x="902935" y="201537"/>
            <a:ext cx="819378" cy="858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Freccia in giù 41">
            <a:extLst>
              <a:ext uri="{FF2B5EF4-FFF2-40B4-BE49-F238E27FC236}">
                <a16:creationId xmlns:a16="http://schemas.microsoft.com/office/drawing/2014/main" id="{66E9FF74-ACEA-4179-9FF0-37C34656B315}"/>
              </a:ext>
            </a:extLst>
          </p:cNvPr>
          <p:cNvSpPr/>
          <p:nvPr/>
        </p:nvSpPr>
        <p:spPr>
          <a:xfrm>
            <a:off x="5979952" y="3807213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68662AF4-3309-403A-B92C-994E0BAB4055}"/>
              </a:ext>
            </a:extLst>
          </p:cNvPr>
          <p:cNvCxnSpPr>
            <a:cxnSpLocks/>
          </p:cNvCxnSpPr>
          <p:nvPr/>
        </p:nvCxnSpPr>
        <p:spPr>
          <a:xfrm>
            <a:off x="3023896" y="2127959"/>
            <a:ext cx="61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 descr="Utenti con riempimento a tinta unita">
            <a:extLst>
              <a:ext uri="{FF2B5EF4-FFF2-40B4-BE49-F238E27FC236}">
                <a16:creationId xmlns:a16="http://schemas.microsoft.com/office/drawing/2014/main" id="{C17D7E80-9F36-4ACE-BB10-55DA28602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996" y="1094931"/>
            <a:ext cx="914400" cy="914400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BE352CB-72C0-4B8D-974E-0F0B83BDC9B1}"/>
              </a:ext>
            </a:extLst>
          </p:cNvPr>
          <p:cNvSpPr txBox="1"/>
          <p:nvPr/>
        </p:nvSpPr>
        <p:spPr>
          <a:xfrm>
            <a:off x="3023896" y="932113"/>
            <a:ext cx="61442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Svolta da </a:t>
            </a:r>
            <a:r>
              <a:rPr lang="it-IT" b="1" dirty="0"/>
              <a:t>COMMISSIONE</a:t>
            </a:r>
            <a:r>
              <a:rPr lang="it-IT" dirty="0"/>
              <a:t> composta da n. 3 componenti con comprovata  </a:t>
            </a:r>
            <a:r>
              <a:rPr lang="it-IT" b="1" dirty="0"/>
              <a:t>competenza in materia energetica </a:t>
            </a:r>
            <a:r>
              <a:rPr lang="it-IT" dirty="0"/>
              <a:t>che può avvalersi di esperti in materia </a:t>
            </a:r>
            <a:r>
              <a:rPr lang="it-IT" b="1" dirty="0"/>
              <a:t>sismica e ambientale </a:t>
            </a:r>
            <a:r>
              <a:rPr lang="it-IT" dirty="0"/>
              <a:t>per le verifiche relative agli aspetti strutturali, di rispetto del DNSH e della verifica climatica. 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BE6360E-3E13-4629-A78B-B322A16A42EE}"/>
              </a:ext>
            </a:extLst>
          </p:cNvPr>
          <p:cNvSpPr txBox="1"/>
          <p:nvPr/>
        </p:nvSpPr>
        <p:spPr>
          <a:xfrm>
            <a:off x="1390262" y="2596429"/>
            <a:ext cx="45746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VERIFICA DEL RISPETTO DEI CRITERI </a:t>
            </a:r>
          </a:p>
          <a:p>
            <a:pPr algn="ctr"/>
            <a:r>
              <a:rPr lang="it-IT" dirty="0"/>
              <a:t>DI AMMISSIBILITÀ (par. 6 e 7) 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E0F753F-0EC8-4E8B-BACD-DAB795F03375}"/>
              </a:ext>
            </a:extLst>
          </p:cNvPr>
          <p:cNvSpPr txBox="1"/>
          <p:nvPr/>
        </p:nvSpPr>
        <p:spPr>
          <a:xfrm>
            <a:off x="6196959" y="2614252"/>
            <a:ext cx="41784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dirty="0"/>
              <a:t>VALUTAZIONE DELLA QUALITÀ TECNICA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7D54B5F4-03E2-4476-9F1E-F121FAD4B710}"/>
              </a:ext>
            </a:extLst>
          </p:cNvPr>
          <p:cNvSpPr txBox="1"/>
          <p:nvPr/>
        </p:nvSpPr>
        <p:spPr>
          <a:xfrm>
            <a:off x="3806131" y="4190533"/>
            <a:ext cx="4579736" cy="1087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ctr"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800" b="1" dirty="0"/>
              <a:t>DEFINIZIONE  DELLA  GRADUATORIA</a:t>
            </a:r>
          </a:p>
          <a:p>
            <a:r>
              <a:rPr lang="it-IT" sz="1800" b="1" dirty="0"/>
              <a:t>dei progetti che hanno avuto esito positivo </a:t>
            </a:r>
          </a:p>
        </p:txBody>
      </p:sp>
      <p:sp>
        <p:nvSpPr>
          <p:cNvPr id="52" name="Freccia in giù 51">
            <a:extLst>
              <a:ext uri="{FF2B5EF4-FFF2-40B4-BE49-F238E27FC236}">
                <a16:creationId xmlns:a16="http://schemas.microsoft.com/office/drawing/2014/main" id="{68449C57-A943-456C-B70F-39D1399CE374}"/>
              </a:ext>
            </a:extLst>
          </p:cNvPr>
          <p:cNvSpPr/>
          <p:nvPr/>
        </p:nvSpPr>
        <p:spPr>
          <a:xfrm>
            <a:off x="8170152" y="2127959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961BC8F9-8B44-493C-BFC8-B0D55E507F21}"/>
              </a:ext>
            </a:extLst>
          </p:cNvPr>
          <p:cNvCxnSpPr>
            <a:cxnSpLocks/>
          </p:cNvCxnSpPr>
          <p:nvPr/>
        </p:nvCxnSpPr>
        <p:spPr>
          <a:xfrm>
            <a:off x="3875621" y="3807213"/>
            <a:ext cx="44105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ccia in giù 57">
            <a:extLst>
              <a:ext uri="{FF2B5EF4-FFF2-40B4-BE49-F238E27FC236}">
                <a16:creationId xmlns:a16="http://schemas.microsoft.com/office/drawing/2014/main" id="{A5093268-F5AD-479E-8BF2-05BE062AB7A5}"/>
              </a:ext>
            </a:extLst>
          </p:cNvPr>
          <p:cNvSpPr/>
          <p:nvPr/>
        </p:nvSpPr>
        <p:spPr>
          <a:xfrm>
            <a:off x="3759573" y="2146615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626440-3A75-4239-A187-3AB5D2112A66}"/>
              </a:ext>
            </a:extLst>
          </p:cNvPr>
          <p:cNvCxnSpPr>
            <a:stCxn id="50" idx="2"/>
          </p:cNvCxnSpPr>
          <p:nvPr/>
        </p:nvCxnSpPr>
        <p:spPr>
          <a:xfrm flipH="1">
            <a:off x="8286199" y="3260583"/>
            <a:ext cx="2" cy="546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66FB940B-DF0A-45E8-AD67-F41D862DC89D}"/>
              </a:ext>
            </a:extLst>
          </p:cNvPr>
          <p:cNvCxnSpPr>
            <a:cxnSpLocks/>
          </p:cNvCxnSpPr>
          <p:nvPr/>
        </p:nvCxnSpPr>
        <p:spPr>
          <a:xfrm>
            <a:off x="3875620" y="3204547"/>
            <a:ext cx="0" cy="584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B7637D69-9487-4385-9CFB-FAC1601469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31" y="4114677"/>
            <a:ext cx="1238801" cy="1238801"/>
          </a:xfrm>
          <a:prstGeom prst="rect">
            <a:avLst/>
          </a:prstGeom>
        </p:spPr>
      </p:pic>
      <p:pic>
        <p:nvPicPr>
          <p:cNvPr id="6" name="Elemento grafico 5" descr="Appunti mischiati con riempimento a tinta unita">
            <a:extLst>
              <a:ext uri="{FF2B5EF4-FFF2-40B4-BE49-F238E27FC236}">
                <a16:creationId xmlns:a16="http://schemas.microsoft.com/office/drawing/2014/main" id="{58314812-BAE2-79E6-4E15-CA7C140C2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640" y="1703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5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CRITERI DI VALUTAZIONE DELLA QUALIT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 panose="020F0502020204030204" pitchFamily="34" charset="0"/>
                <a:sym typeface="Lato"/>
              </a:rPr>
              <a:t>À</a:t>
            </a:r>
            <a:r>
              <a:rPr lang="it-IT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Lato"/>
              </a:rPr>
              <a:t> 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TECNICA DEL PROGETTO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14.3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1E44D46-D5AC-4D23-A033-B8436D89F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4"/>
          <a:stretch/>
        </p:blipFill>
        <p:spPr>
          <a:xfrm>
            <a:off x="1113264" y="1278297"/>
            <a:ext cx="10350949" cy="45016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Elemento grafico 9" descr="Elenco con riempimento a tinta unita">
            <a:extLst>
              <a:ext uri="{FF2B5EF4-FFF2-40B4-BE49-F238E27FC236}">
                <a16:creationId xmlns:a16="http://schemas.microsoft.com/office/drawing/2014/main" id="{D32B9709-6817-4E46-9DF4-A7B8B6372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841" y="1703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1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CRITERI DI VALUTAZIONE DELLA QUALIT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 panose="020F0502020204030204" pitchFamily="34" charset="0"/>
                <a:sym typeface="Lato"/>
              </a:rPr>
              <a:t>À</a:t>
            </a:r>
            <a:r>
              <a:rPr lang="it-IT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Lato"/>
              </a:rPr>
              <a:t> 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TECNICA DEL PROGETTO</a:t>
            </a:r>
            <a:endParaRPr lang="it-IT"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14.3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lemento grafico 9" descr="Elenco con riempimento a tinta unita">
            <a:extLst>
              <a:ext uri="{FF2B5EF4-FFF2-40B4-BE49-F238E27FC236}">
                <a16:creationId xmlns:a16="http://schemas.microsoft.com/office/drawing/2014/main" id="{D32B9709-6817-4E46-9DF4-A7B8B6372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841" y="170334"/>
            <a:ext cx="914400" cy="914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DCEE11F-2F70-4180-8C1F-6B3878402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510" y="1045056"/>
            <a:ext cx="9504783" cy="4934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5776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14.3-14.4-14.5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lemento grafico 9" descr="Elenco con riempimento a tinta unita">
            <a:extLst>
              <a:ext uri="{FF2B5EF4-FFF2-40B4-BE49-F238E27FC236}">
                <a16:creationId xmlns:a16="http://schemas.microsoft.com/office/drawing/2014/main" id="{D32B9709-6817-4E46-9DF4-A7B8B6372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841" y="170334"/>
            <a:ext cx="914400" cy="91440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4E37DE9-431A-426F-B835-3ED0E0DFF765}"/>
              </a:ext>
            </a:extLst>
          </p:cNvPr>
          <p:cNvSpPr txBox="1"/>
          <p:nvPr/>
        </p:nvSpPr>
        <p:spPr>
          <a:xfrm>
            <a:off x="1687812" y="1632592"/>
            <a:ext cx="9805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CRITERI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QUALITATIVI</a:t>
            </a:r>
            <a:endParaRPr lang="it-IT" b="1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F7AF5B9-25AC-46D7-80E0-9B330DD93192}"/>
              </a:ext>
            </a:extLst>
          </p:cNvPr>
          <p:cNvSpPr txBox="1"/>
          <p:nvPr/>
        </p:nvSpPr>
        <p:spPr>
          <a:xfrm>
            <a:off x="1687812" y="2313730"/>
            <a:ext cx="9805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PUNTEGGIO =</a:t>
            </a:r>
            <a:r>
              <a:rPr lang="it-IT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media dei giudizi dei singoli commissari, arrotondata a due cifre decimali </a:t>
            </a:r>
            <a:endParaRPr lang="it-IT" b="1" dirty="0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BCC6AAC1-C07D-4207-B683-D0FDB86B5A34}"/>
              </a:ext>
            </a:extLst>
          </p:cNvPr>
          <p:cNvCxnSpPr>
            <a:cxnSpLocks/>
            <a:endCxn id="40" idx="4"/>
          </p:cNvCxnSpPr>
          <p:nvPr/>
        </p:nvCxnSpPr>
        <p:spPr>
          <a:xfrm>
            <a:off x="1378104" y="1012803"/>
            <a:ext cx="5936" cy="3277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>
            <a:extLst>
              <a:ext uri="{FF2B5EF4-FFF2-40B4-BE49-F238E27FC236}">
                <a16:creationId xmlns:a16="http://schemas.microsoft.com/office/drawing/2014/main" id="{53779151-E380-482A-B33D-B49602F7E2A8}"/>
              </a:ext>
            </a:extLst>
          </p:cNvPr>
          <p:cNvSpPr/>
          <p:nvPr/>
        </p:nvSpPr>
        <p:spPr>
          <a:xfrm>
            <a:off x="1331832" y="1755596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A1104AA0-0751-4572-84C7-585777941EE0}"/>
              </a:ext>
            </a:extLst>
          </p:cNvPr>
          <p:cNvSpPr/>
          <p:nvPr/>
        </p:nvSpPr>
        <p:spPr>
          <a:xfrm>
            <a:off x="1331832" y="2436735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C15C56A-4CE5-4E83-86CA-7B8B8F0C1629}"/>
              </a:ext>
            </a:extLst>
          </p:cNvPr>
          <p:cNvSpPr txBox="1"/>
          <p:nvPr/>
        </p:nvSpPr>
        <p:spPr>
          <a:xfrm>
            <a:off x="1687812" y="3009172"/>
            <a:ext cx="9725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SOMMA DEI PUNTEGGI OTTENUTI PER OGNI CRITERIO = deve essere superiore o uguale a 15 punti, pena la non ammissibilità alla fase di definizione della graduatoria</a:t>
            </a:r>
            <a:endParaRPr lang="it-IT" b="1" dirty="0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296A7B1F-4233-451A-BE4C-2670E54989B1}"/>
              </a:ext>
            </a:extLst>
          </p:cNvPr>
          <p:cNvSpPr/>
          <p:nvPr/>
        </p:nvSpPr>
        <p:spPr>
          <a:xfrm>
            <a:off x="1332116" y="3149390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AD66457-E752-408D-B750-2E10E7105879}"/>
              </a:ext>
            </a:extLst>
          </p:cNvPr>
          <p:cNvSpPr txBox="1"/>
          <p:nvPr/>
        </p:nvSpPr>
        <p:spPr>
          <a:xfrm>
            <a:off x="1687811" y="4060477"/>
            <a:ext cx="96582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commissione procede all’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attribuzione dei punteggi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sulla base dei criteri per la definizione della graduatoria, relativamente ai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soli progetti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 i quali le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valutazioni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relative ai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CRITERI DI AMMISSIBILIT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E ALLA QUALITÀ TECNICA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hanno ottenuto ESITO POSITIVO </a:t>
            </a:r>
            <a:endParaRPr lang="it-IT" b="1" dirty="0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52C88286-486B-49AF-8288-9723D525E1FB}"/>
              </a:ext>
            </a:extLst>
          </p:cNvPr>
          <p:cNvSpPr/>
          <p:nvPr/>
        </p:nvSpPr>
        <p:spPr>
          <a:xfrm>
            <a:off x="1337768" y="4197975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6E2F472C-3A67-7E6F-4456-047265D2FE79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CRITERI DI VALUTAZIONE DELLA QUALIT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 panose="020F0502020204030204" pitchFamily="34" charset="0"/>
                <a:sym typeface="Lato"/>
              </a:rPr>
              <a:t>À</a:t>
            </a:r>
            <a:r>
              <a:rPr lang="it-IT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Lato"/>
              </a:rPr>
              <a:t> 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TECNICA DEL PROGETTO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71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CONDIZIONI DI AMMISSIBILITÀ DEI SOGGETTI PROPONENTI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1429909" y="1159521"/>
            <a:ext cx="10762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Soggetti proponenti : ENTI LOCALI </a:t>
            </a:r>
            <a:endParaRPr lang="it-IT" sz="24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Elemento grafico 7" descr="Recensione cliente con riempimento a tinta unita">
            <a:extLst>
              <a:ext uri="{FF2B5EF4-FFF2-40B4-BE49-F238E27FC236}">
                <a16:creationId xmlns:a16="http://schemas.microsoft.com/office/drawing/2014/main" id="{536EB193-8587-4AD6-8583-41565A6D4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257" y="1018066"/>
            <a:ext cx="737757" cy="737757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2BEAD95-F8C0-463A-9903-FB65CC1BC660}"/>
              </a:ext>
            </a:extLst>
          </p:cNvPr>
          <p:cNvSpPr txBox="1"/>
          <p:nvPr/>
        </p:nvSpPr>
        <p:spPr>
          <a:xfrm>
            <a:off x="1429909" y="1883422"/>
            <a:ext cx="10428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 u="none" strike="noStrike" baseline="0" dirty="0">
                <a:latin typeface="Calibri" panose="020F0502020204030204" pitchFamily="34" charset="0"/>
              </a:rPr>
              <a:t>Comuni valdostani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7E31291-5462-458B-9903-965CC5E75BED}"/>
              </a:ext>
            </a:extLst>
          </p:cNvPr>
          <p:cNvSpPr txBox="1"/>
          <p:nvPr/>
        </p:nvSpPr>
        <p:spPr>
          <a:xfrm>
            <a:off x="1429909" y="2387737"/>
            <a:ext cx="10428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 u="none" strike="noStrike" baseline="0" dirty="0" err="1">
                <a:latin typeface="Calibri" panose="020F0502020204030204" pitchFamily="34" charset="0"/>
              </a:rPr>
              <a:t>Unités</a:t>
            </a:r>
            <a:r>
              <a:rPr lang="it-IT" sz="20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it-IT" sz="2000" b="1" i="0" u="none" strike="noStrike" baseline="0" dirty="0" err="1">
                <a:latin typeface="Calibri" panose="020F0502020204030204" pitchFamily="34" charset="0"/>
              </a:rPr>
              <a:t>des</a:t>
            </a:r>
            <a:r>
              <a:rPr lang="it-IT" sz="20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it-IT" sz="2000" b="1" i="0" u="none" strike="noStrike" baseline="0" dirty="0" err="1">
                <a:latin typeface="Calibri" panose="020F0502020204030204" pitchFamily="34" charset="0"/>
              </a:rPr>
              <a:t>Communes</a:t>
            </a:r>
            <a:r>
              <a:rPr lang="it-IT" sz="20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it-IT" sz="2000" b="1" i="0" u="none" strike="noStrike" baseline="0" dirty="0" err="1">
                <a:latin typeface="Calibri" panose="020F0502020204030204" pitchFamily="34" charset="0"/>
              </a:rPr>
              <a:t>valdôtaines</a:t>
            </a:r>
            <a:endParaRPr lang="it-IT" sz="200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38F5046-688E-4881-8FF4-6CD1D6B5A97D}"/>
              </a:ext>
            </a:extLst>
          </p:cNvPr>
          <p:cNvSpPr txBox="1"/>
          <p:nvPr/>
        </p:nvSpPr>
        <p:spPr>
          <a:xfrm>
            <a:off x="1429908" y="2949646"/>
            <a:ext cx="76663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 u="none" strike="noStrike" baseline="0" dirty="0">
                <a:latin typeface="Calibri" panose="020F0502020204030204" pitchFamily="34" charset="0"/>
              </a:rPr>
              <a:t>Consorzio dei Comuni della Valle d’Aosta – Bacino Imbrifero Montano (BIM) </a:t>
            </a:r>
            <a:endParaRPr lang="it-IT" sz="2000" b="1" dirty="0"/>
          </a:p>
        </p:txBody>
      </p: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id="{E1292061-5000-4B69-B8E2-D56C2192CDA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0833" y="1763102"/>
            <a:ext cx="145288" cy="4646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0D5876DE-E7BE-481A-8C26-772EE29D6A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9287" y="2099934"/>
            <a:ext cx="528378" cy="464686"/>
          </a:xfrm>
          <a:prstGeom prst="bentConnector3">
            <a:avLst>
              <a:gd name="adj1" fmla="val 1016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a gomito 24">
            <a:extLst>
              <a:ext uri="{FF2B5EF4-FFF2-40B4-BE49-F238E27FC236}">
                <a16:creationId xmlns:a16="http://schemas.microsoft.com/office/drawing/2014/main" id="{AF904A61-EB55-4A3A-95A0-2EBD34E277D2}"/>
              </a:ext>
            </a:extLst>
          </p:cNvPr>
          <p:cNvCxnSpPr/>
          <p:nvPr/>
        </p:nvCxnSpPr>
        <p:spPr>
          <a:xfrm rot="16200000" flipH="1">
            <a:off x="762364" y="2705233"/>
            <a:ext cx="682223" cy="464687"/>
          </a:xfrm>
          <a:prstGeom prst="bentConnector3">
            <a:avLst>
              <a:gd name="adj1" fmla="val 1005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40AE8246-6887-4128-B7F2-CCAED16F2A54}"/>
              </a:ext>
            </a:extLst>
          </p:cNvPr>
          <p:cNvSpPr txBox="1"/>
          <p:nvPr/>
        </p:nvSpPr>
        <p:spPr>
          <a:xfrm>
            <a:off x="2951747" y="4109875"/>
            <a:ext cx="8221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Non è ammesso il ricorso a contratti di Partenariato Pubblico Privato, di cui all’art. 174 del d.lgs. 36/2023 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87209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par.4</a:t>
            </a: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91D94703-E136-4454-8727-76D63C72E02B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248713" y="3943297"/>
            <a:ext cx="4864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33311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CRITERI PER LA DEFINIZIONE DELLA GRADUATORIA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14.6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556CE23D-DEFD-40BC-870F-62B039E18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1" y="26836"/>
            <a:ext cx="989168" cy="9891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07F88DA-5CC5-47BC-B220-617D0617E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2"/>
          <a:stretch/>
        </p:blipFill>
        <p:spPr>
          <a:xfrm>
            <a:off x="1090766" y="1001979"/>
            <a:ext cx="9980291" cy="48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73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CRITERI PER LA DEFINIZIONE DELLA GRADUATORIA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14.6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556CE23D-DEFD-40BC-870F-62B039E18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1" y="26836"/>
            <a:ext cx="989168" cy="9891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07F88DA-5CC5-47BC-B220-617D0617E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2" b="85787"/>
          <a:stretch/>
        </p:blipFill>
        <p:spPr>
          <a:xfrm>
            <a:off x="1016121" y="1552487"/>
            <a:ext cx="9980291" cy="42560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A232284-4C66-4815-9F3A-84C30DE43D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02"/>
          <a:stretch/>
        </p:blipFill>
        <p:spPr>
          <a:xfrm>
            <a:off x="1016121" y="2000354"/>
            <a:ext cx="9979200" cy="309416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87227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CRITERI PER LA DEFINIZIONE DELLA GRADUATORIA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14.6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556CE23D-DEFD-40BC-870F-62B039E18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1" y="26836"/>
            <a:ext cx="989168" cy="9891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07F88DA-5CC5-47BC-B220-617D0617E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2" b="85787"/>
          <a:stretch/>
        </p:blipFill>
        <p:spPr>
          <a:xfrm>
            <a:off x="1025452" y="1169071"/>
            <a:ext cx="9972000" cy="425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0A2E139-63DB-4144-8B11-012F59B7BD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963"/>
          <a:stretch/>
        </p:blipFill>
        <p:spPr>
          <a:xfrm>
            <a:off x="1018252" y="1594321"/>
            <a:ext cx="9979200" cy="2476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00470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14.7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BCC6AAC1-C07D-4207-B683-D0FDB86B5A34}"/>
              </a:ext>
            </a:extLst>
          </p:cNvPr>
          <p:cNvCxnSpPr>
            <a:cxnSpLocks/>
          </p:cNvCxnSpPr>
          <p:nvPr/>
        </p:nvCxnSpPr>
        <p:spPr>
          <a:xfrm>
            <a:off x="1378104" y="1012803"/>
            <a:ext cx="0" cy="4498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>
            <a:extLst>
              <a:ext uri="{FF2B5EF4-FFF2-40B4-BE49-F238E27FC236}">
                <a16:creationId xmlns:a16="http://schemas.microsoft.com/office/drawing/2014/main" id="{53779151-E380-482A-B33D-B49602F7E2A8}"/>
              </a:ext>
            </a:extLst>
          </p:cNvPr>
          <p:cNvSpPr/>
          <p:nvPr/>
        </p:nvSpPr>
        <p:spPr>
          <a:xfrm>
            <a:off x="1331832" y="1755596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52C88286-486B-49AF-8288-9723D525E1FB}"/>
              </a:ext>
            </a:extLst>
          </p:cNvPr>
          <p:cNvSpPr/>
          <p:nvPr/>
        </p:nvSpPr>
        <p:spPr>
          <a:xfrm>
            <a:off x="1327067" y="4917317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Google Shape;101;p2">
            <a:extLst>
              <a:ext uri="{FF2B5EF4-FFF2-40B4-BE49-F238E27FC236}">
                <a16:creationId xmlns:a16="http://schemas.microsoft.com/office/drawing/2014/main" id="{0DCAAC07-C386-409D-975E-A6D4CAB3E6ED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RICHIESTA INTEGRAZIONI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856E868-DB16-445F-AF11-4BAB7915DEF6}"/>
              </a:ext>
            </a:extLst>
          </p:cNvPr>
          <p:cNvSpPr txBox="1"/>
          <p:nvPr/>
        </p:nvSpPr>
        <p:spPr>
          <a:xfrm>
            <a:off x="1660470" y="1560382"/>
            <a:ext cx="98051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Nel corso dell’istruttoria tecnico-finanziaria, è facoltà della commissione richiedere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chiarimenti, precisazioni e integrazioni documentali 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3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 art. 5, comma 1, lettere b) e c),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della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l.r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. 19/2007 che si rendessero, a proprio giudizio, necessari, anche in riferimento a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spese che si discostano significativamente rispetto a prezzi di mercato o a prezziari ufficiali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. In tale sede, la commissione potrà richiedere, qualora necessario, anche l’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aggiornamento della STEP. </a:t>
            </a:r>
            <a:endParaRPr lang="it-IT" b="1" dirty="0"/>
          </a:p>
        </p:txBody>
      </p:sp>
      <p:pic>
        <p:nvPicPr>
          <p:cNvPr id="6" name="Elemento grafico 5" descr="Pezzi del puzzle con riempimento a tinta unita">
            <a:extLst>
              <a:ext uri="{FF2B5EF4-FFF2-40B4-BE49-F238E27FC236}">
                <a16:creationId xmlns:a16="http://schemas.microsoft.com/office/drawing/2014/main" id="{0E992EDB-E88F-43D9-B315-2850244BB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176" y="130174"/>
            <a:ext cx="914400" cy="9144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BDD57E4-5C1B-4CD2-A124-6A2065A7FA76}"/>
              </a:ext>
            </a:extLst>
          </p:cNvPr>
          <p:cNvSpPr txBox="1"/>
          <p:nvPr/>
        </p:nvSpPr>
        <p:spPr>
          <a:xfrm>
            <a:off x="1719743" y="3105834"/>
            <a:ext cx="8867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b="1" i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dirty="0"/>
              <a:t>Sospensione dei termini dell’istruttoria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dirty="0"/>
              <a:t>Risposta da parte del soggetto proponente </a:t>
            </a:r>
            <a:r>
              <a:rPr lang="it-IT" b="0" dirty="0">
                <a:solidFill>
                  <a:schemeClr val="accent2"/>
                </a:solidFill>
              </a:rPr>
              <a:t>entro</a:t>
            </a:r>
            <a:r>
              <a:rPr lang="it-IT" dirty="0">
                <a:solidFill>
                  <a:schemeClr val="accent2"/>
                </a:solidFill>
              </a:rPr>
              <a:t> 30 giorni consecutivi dalla richiesta</a:t>
            </a: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313B5A6D-8837-49D3-96D1-8E6CBB3092E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42592" y="3293619"/>
            <a:ext cx="1065636" cy="854037"/>
          </a:xfrm>
          <a:prstGeom prst="bentConnector3">
            <a:avLst>
              <a:gd name="adj1" fmla="val 995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E279E051-0F61-4D33-9F6E-1B14B5C208DC}"/>
              </a:ext>
            </a:extLst>
          </p:cNvPr>
          <p:cNvGrpSpPr/>
          <p:nvPr/>
        </p:nvGrpSpPr>
        <p:grpSpPr>
          <a:xfrm>
            <a:off x="741844" y="3203610"/>
            <a:ext cx="407161" cy="450777"/>
            <a:chOff x="901196" y="277217"/>
            <a:chExt cx="700635" cy="700634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FEBBC71F-345C-47D1-8FD1-64D220DF4EED}"/>
                </a:ext>
              </a:extLst>
            </p:cNvPr>
            <p:cNvSpPr/>
            <p:nvPr/>
          </p:nvSpPr>
          <p:spPr>
            <a:xfrm>
              <a:off x="901197" y="277218"/>
              <a:ext cx="700634" cy="700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3" name="Elemento grafico 22" descr="Clessidra finita con riempimento a tinta unita">
              <a:extLst>
                <a:ext uri="{FF2B5EF4-FFF2-40B4-BE49-F238E27FC236}">
                  <a16:creationId xmlns:a16="http://schemas.microsoft.com/office/drawing/2014/main" id="{7BEE22C3-08FE-49B6-B7E3-7B4548FF3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1196" y="277217"/>
              <a:ext cx="700634" cy="700634"/>
            </a:xfrm>
            <a:prstGeom prst="rect">
              <a:avLst/>
            </a:prstGeom>
          </p:spPr>
        </p:pic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D3859FC-59B2-4367-8A54-5ACCED259C7C}"/>
              </a:ext>
            </a:extLst>
          </p:cNvPr>
          <p:cNvSpPr txBox="1"/>
          <p:nvPr/>
        </p:nvSpPr>
        <p:spPr>
          <a:xfrm>
            <a:off x="2719766" y="4097288"/>
            <a:ext cx="2640797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Mancata risposta entro i termini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BA61E7E-BBF4-4426-82A0-D9A9236586B7}"/>
              </a:ext>
            </a:extLst>
          </p:cNvPr>
          <p:cNvSpPr txBox="1"/>
          <p:nvPr/>
        </p:nvSpPr>
        <p:spPr>
          <a:xfrm>
            <a:off x="5578102" y="4112676"/>
            <a:ext cx="5486976" cy="276999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RIGETTO DOMANDA</a:t>
            </a:r>
          </a:p>
        </p:txBody>
      </p:sp>
      <p:sp>
        <p:nvSpPr>
          <p:cNvPr id="29" name="Triangolo isoscele 28">
            <a:extLst>
              <a:ext uri="{FF2B5EF4-FFF2-40B4-BE49-F238E27FC236}">
                <a16:creationId xmlns:a16="http://schemas.microsoft.com/office/drawing/2014/main" id="{E1E4C451-12B8-469A-B997-449577E2B5AE}"/>
              </a:ext>
            </a:extLst>
          </p:cNvPr>
          <p:cNvSpPr/>
          <p:nvPr/>
        </p:nvSpPr>
        <p:spPr>
          <a:xfrm rot="5400000">
            <a:off x="5371806" y="4165439"/>
            <a:ext cx="182835" cy="15761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F917FED-5DD4-4035-A233-68AB64A2637E}"/>
              </a:ext>
            </a:extLst>
          </p:cNvPr>
          <p:cNvSpPr txBox="1"/>
          <p:nvPr/>
        </p:nvSpPr>
        <p:spPr>
          <a:xfrm>
            <a:off x="1719742" y="4750186"/>
            <a:ext cx="93453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Nel caso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voci di costo non ammissibili o non congrue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’ammontare delle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spese ammissibili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può essere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rideterminato dalla commissione, con conseguente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ricalcolo dell’indicatore di cui ai criteri 7 e 8 della Tabella 2 per l’assegnazione del relativo punteggio. </a:t>
            </a:r>
            <a:endParaRPr lang="it-IT" dirty="0"/>
          </a:p>
        </p:txBody>
      </p:sp>
      <p:pic>
        <p:nvPicPr>
          <p:cNvPr id="37" name="Elemento grafico 36" descr="Mano aperta con pianta con riempimento a tinta unita">
            <a:extLst>
              <a:ext uri="{FF2B5EF4-FFF2-40B4-BE49-F238E27FC236}">
                <a16:creationId xmlns:a16="http://schemas.microsoft.com/office/drawing/2014/main" id="{2AA4D36A-DE26-429E-9F37-1F6724574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0566" y="4571011"/>
            <a:ext cx="588806" cy="588806"/>
          </a:xfrm>
          <a:prstGeom prst="rect">
            <a:avLst/>
          </a:prstGeom>
        </p:spPr>
      </p:pic>
      <p:grpSp>
        <p:nvGrpSpPr>
          <p:cNvPr id="39" name="Gruppo 38">
            <a:extLst>
              <a:ext uri="{FF2B5EF4-FFF2-40B4-BE49-F238E27FC236}">
                <a16:creationId xmlns:a16="http://schemas.microsoft.com/office/drawing/2014/main" id="{57905AEE-4BC8-455F-AF77-7A9C6A08DCD9}"/>
              </a:ext>
            </a:extLst>
          </p:cNvPr>
          <p:cNvGrpSpPr/>
          <p:nvPr/>
        </p:nvGrpSpPr>
        <p:grpSpPr>
          <a:xfrm>
            <a:off x="728189" y="4469680"/>
            <a:ext cx="398860" cy="398860"/>
            <a:chOff x="1519772" y="731659"/>
            <a:chExt cx="619419" cy="619419"/>
          </a:xfrm>
        </p:grpSpPr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75140C53-C913-49B7-A3DD-E9BAFDFBC34E}"/>
                </a:ext>
              </a:extLst>
            </p:cNvPr>
            <p:cNvSpPr/>
            <p:nvPr/>
          </p:nvSpPr>
          <p:spPr>
            <a:xfrm>
              <a:off x="1519772" y="731659"/>
              <a:ext cx="619419" cy="619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2" name="Elemento grafico 41" descr="Euro con riempimento a tinta unita">
              <a:extLst>
                <a:ext uri="{FF2B5EF4-FFF2-40B4-BE49-F238E27FC236}">
                  <a16:creationId xmlns:a16="http://schemas.microsoft.com/office/drawing/2014/main" id="{875A2FF1-B347-4E8F-8D45-9631FEB8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19772" y="765401"/>
              <a:ext cx="535531" cy="535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587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14.7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BCC6AAC1-C07D-4207-B683-D0FDB86B5A34}"/>
              </a:ext>
            </a:extLst>
          </p:cNvPr>
          <p:cNvCxnSpPr>
            <a:cxnSpLocks/>
          </p:cNvCxnSpPr>
          <p:nvPr/>
        </p:nvCxnSpPr>
        <p:spPr>
          <a:xfrm>
            <a:off x="1378104" y="1012803"/>
            <a:ext cx="0" cy="4154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>
            <a:extLst>
              <a:ext uri="{FF2B5EF4-FFF2-40B4-BE49-F238E27FC236}">
                <a16:creationId xmlns:a16="http://schemas.microsoft.com/office/drawing/2014/main" id="{53779151-E380-482A-B33D-B49602F7E2A8}"/>
              </a:ext>
            </a:extLst>
          </p:cNvPr>
          <p:cNvSpPr/>
          <p:nvPr/>
        </p:nvSpPr>
        <p:spPr>
          <a:xfrm>
            <a:off x="1331832" y="1571427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856E868-DB16-445F-AF11-4BAB7915DEF6}"/>
              </a:ext>
            </a:extLst>
          </p:cNvPr>
          <p:cNvSpPr txBox="1"/>
          <p:nvPr/>
        </p:nvSpPr>
        <p:spPr>
          <a:xfrm>
            <a:off x="1660470" y="1376213"/>
            <a:ext cx="9805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Per i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criteri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per i quali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non siano presenti sufficienti elementi per formulare la valutazione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, la commissione attribuisce un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punteggio pari a 0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it-IT" b="1" dirty="0"/>
          </a:p>
        </p:txBody>
      </p: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CRITERI PER LA DEFINIZIONE DELLA GRADUATORIA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FCAB1FC1-60AF-41DC-83FE-B81E4A105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1" y="26836"/>
            <a:ext cx="989168" cy="989168"/>
          </a:xfrm>
          <a:prstGeom prst="rect">
            <a:avLst/>
          </a:prstGeom>
        </p:spPr>
      </p:pic>
      <p:sp>
        <p:nvSpPr>
          <p:cNvPr id="30" name="Ovale 29">
            <a:extLst>
              <a:ext uri="{FF2B5EF4-FFF2-40B4-BE49-F238E27FC236}">
                <a16:creationId xmlns:a16="http://schemas.microsoft.com/office/drawing/2014/main" id="{4E5DF70C-3A97-4A96-B41E-BC284F4C6197}"/>
              </a:ext>
            </a:extLst>
          </p:cNvPr>
          <p:cNvSpPr/>
          <p:nvPr/>
        </p:nvSpPr>
        <p:spPr>
          <a:xfrm>
            <a:off x="1331832" y="2408214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D9FDF45-2F3B-45A3-9991-DB57389185F0}"/>
              </a:ext>
            </a:extLst>
          </p:cNvPr>
          <p:cNvSpPr txBox="1"/>
          <p:nvPr/>
        </p:nvSpPr>
        <p:spPr>
          <a:xfrm>
            <a:off x="1660470" y="2213000"/>
            <a:ext cx="9805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In caso di </a:t>
            </a:r>
            <a:r>
              <a:rPr lang="it-IT" b="1" u="sng" dirty="0">
                <a:solidFill>
                  <a:srgbClr val="000000"/>
                </a:solidFill>
                <a:latin typeface="Calibri" panose="020F0502020204030204" pitchFamily="34" charset="0"/>
              </a:rPr>
              <a:t>parità di punteggio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nella redazione della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graduatoria: criteri di premialità</a:t>
            </a:r>
            <a:endParaRPr lang="it-IT" b="1" dirty="0"/>
          </a:p>
        </p:txBody>
      </p:sp>
      <p:pic>
        <p:nvPicPr>
          <p:cNvPr id="4" name="Elemento grafico 3" descr="Stella con riempimento a tinta unita">
            <a:extLst>
              <a:ext uri="{FF2B5EF4-FFF2-40B4-BE49-F238E27FC236}">
                <a16:creationId xmlns:a16="http://schemas.microsoft.com/office/drawing/2014/main" id="{2B670A42-95D8-4C51-82BF-436D91F85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4409" y="2777380"/>
            <a:ext cx="268104" cy="26810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8313F2-F011-480B-A639-216780DDAB87}"/>
              </a:ext>
            </a:extLst>
          </p:cNvPr>
          <p:cNvSpPr txBox="1"/>
          <p:nvPr/>
        </p:nvSpPr>
        <p:spPr>
          <a:xfrm>
            <a:off x="2155970" y="2726766"/>
            <a:ext cx="870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Sinergie intervento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rispetto a ulteriori interventi finanziati nel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programma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 da altri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fondi </a:t>
            </a:r>
            <a:endParaRPr lang="it-IT" b="1" dirty="0"/>
          </a:p>
        </p:txBody>
      </p:sp>
      <p:pic>
        <p:nvPicPr>
          <p:cNvPr id="35" name="Elemento grafico 34" descr="Stella con riempimento a tinta unita">
            <a:extLst>
              <a:ext uri="{FF2B5EF4-FFF2-40B4-BE49-F238E27FC236}">
                <a16:creationId xmlns:a16="http://schemas.microsoft.com/office/drawing/2014/main" id="{3C975FC5-CE4A-4070-9146-67381BA83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3136" y="3182478"/>
            <a:ext cx="268104" cy="268104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82684BC-F993-4342-9C05-9DE4B96B5D92}"/>
              </a:ext>
            </a:extLst>
          </p:cNvPr>
          <p:cNvSpPr txBox="1"/>
          <p:nvPr/>
        </p:nvSpPr>
        <p:spPr>
          <a:xfrm>
            <a:off x="2155970" y="3131864"/>
            <a:ext cx="87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Intervento inserito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nell’ambito di un Piano d’azione per l’energia sostenibile e il clima (PAESC); </a:t>
            </a:r>
            <a:endParaRPr lang="it-IT" b="1" dirty="0"/>
          </a:p>
        </p:txBody>
      </p:sp>
      <p:pic>
        <p:nvPicPr>
          <p:cNvPr id="43" name="Elemento grafico 42" descr="Stella con riempimento a tinta unita">
            <a:extLst>
              <a:ext uri="{FF2B5EF4-FFF2-40B4-BE49-F238E27FC236}">
                <a16:creationId xmlns:a16="http://schemas.microsoft.com/office/drawing/2014/main" id="{856626AD-8E6B-4002-BC88-C579E0464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3136" y="3831019"/>
            <a:ext cx="268104" cy="268104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58F5FE4-CD63-403D-AC1B-93A4083D2663}"/>
              </a:ext>
            </a:extLst>
          </p:cNvPr>
          <p:cNvSpPr txBox="1"/>
          <p:nvPr/>
        </p:nvSpPr>
        <p:spPr>
          <a:xfrm>
            <a:off x="2130798" y="3813961"/>
            <a:ext cx="870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Utilizzo di tecnologie digitali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utili a ottimizzare la gestione dei consumi energetici </a:t>
            </a:r>
            <a:endParaRPr lang="it-IT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EC5802F-0D68-4C71-A235-28BD4F77B14C}"/>
              </a:ext>
            </a:extLst>
          </p:cNvPr>
          <p:cNvSpPr txBox="1"/>
          <p:nvPr/>
        </p:nvSpPr>
        <p:spPr>
          <a:xfrm>
            <a:off x="2130798" y="4219059"/>
            <a:ext cx="870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Grado di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innovazione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delle soluzioni proposte </a:t>
            </a:r>
            <a:endParaRPr lang="it-IT" dirty="0"/>
          </a:p>
        </p:txBody>
      </p:sp>
      <p:pic>
        <p:nvPicPr>
          <p:cNvPr id="46" name="Elemento grafico 45" descr="Stella con riempimento a tinta unita">
            <a:extLst>
              <a:ext uri="{FF2B5EF4-FFF2-40B4-BE49-F238E27FC236}">
                <a16:creationId xmlns:a16="http://schemas.microsoft.com/office/drawing/2014/main" id="{2A749F0C-FF39-40D3-8FCB-88C3237F4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3136" y="4278568"/>
            <a:ext cx="268104" cy="26810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A600514-F6B9-4C21-81E9-FA01B6628F18}"/>
              </a:ext>
            </a:extLst>
          </p:cNvPr>
          <p:cNvSpPr/>
          <p:nvPr/>
        </p:nvSpPr>
        <p:spPr>
          <a:xfrm>
            <a:off x="7675927" y="2213000"/>
            <a:ext cx="1886208" cy="369332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A92DF25D-AF19-48F8-B677-3E9B2CC57154}"/>
              </a:ext>
            </a:extLst>
          </p:cNvPr>
          <p:cNvCxnSpPr>
            <a:cxnSpLocks/>
            <a:stCxn id="10" idx="3"/>
            <a:endCxn id="46" idx="2"/>
          </p:cNvCxnSpPr>
          <p:nvPr/>
        </p:nvCxnSpPr>
        <p:spPr>
          <a:xfrm flipH="1">
            <a:off x="1997188" y="2397666"/>
            <a:ext cx="7564947" cy="2149006"/>
          </a:xfrm>
          <a:prstGeom prst="bentConnector4">
            <a:avLst>
              <a:gd name="adj1" fmla="val -16107"/>
              <a:gd name="adj2" fmla="val 110637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00F84E7-1B54-446F-8A30-51BE02902CB2}"/>
              </a:ext>
            </a:extLst>
          </p:cNvPr>
          <p:cNvCxnSpPr>
            <a:cxnSpLocks/>
            <a:stCxn id="46" idx="2"/>
            <a:endCxn id="4" idx="0"/>
          </p:cNvCxnSpPr>
          <p:nvPr/>
        </p:nvCxnSpPr>
        <p:spPr>
          <a:xfrm flipH="1" flipV="1">
            <a:off x="1988461" y="2777380"/>
            <a:ext cx="8727" cy="176929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092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14.12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114774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DEFINIZIONE DELLA GRADUATORIA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FCAB1FC1-60AF-41DC-83FE-B81E4A105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1" y="26836"/>
            <a:ext cx="989168" cy="989168"/>
          </a:xfrm>
          <a:prstGeom prst="rect">
            <a:avLst/>
          </a:prstGeom>
        </p:spPr>
      </p:pic>
      <p:sp>
        <p:nvSpPr>
          <p:cNvPr id="30" name="Ovale 29">
            <a:extLst>
              <a:ext uri="{FF2B5EF4-FFF2-40B4-BE49-F238E27FC236}">
                <a16:creationId xmlns:a16="http://schemas.microsoft.com/office/drawing/2014/main" id="{4E5DF70C-3A97-4A96-B41E-BC284F4C6197}"/>
              </a:ext>
            </a:extLst>
          </p:cNvPr>
          <p:cNvSpPr/>
          <p:nvPr/>
        </p:nvSpPr>
        <p:spPr>
          <a:xfrm>
            <a:off x="1512684" y="2380315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8A9419C-66B4-4A7D-A334-147415B476DA}"/>
              </a:ext>
            </a:extLst>
          </p:cNvPr>
          <p:cNvSpPr txBox="1"/>
          <p:nvPr/>
        </p:nvSpPr>
        <p:spPr>
          <a:xfrm>
            <a:off x="1638153" y="1365884"/>
            <a:ext cx="9805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Redatta in ordine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decrescente in relazione al punteggio complessivamente attribuito a ciascuna domanda riportando:</a:t>
            </a:r>
            <a:endParaRPr lang="it-IT" b="1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7E48D3D-432D-4456-BAF3-8AC5B4011DB5}"/>
              </a:ext>
            </a:extLst>
          </p:cNvPr>
          <p:cNvSpPr txBox="1"/>
          <p:nvPr/>
        </p:nvSpPr>
        <p:spPr>
          <a:xfrm>
            <a:off x="1638153" y="2248277"/>
            <a:ext cx="855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l’elenco dei progetti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ammissibili e finanziabili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il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contributo concedibile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dirty="0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98D4E8EA-2012-45BD-A137-7DAF8EC9C556}"/>
              </a:ext>
            </a:extLst>
          </p:cNvPr>
          <p:cNvSpPr/>
          <p:nvPr/>
        </p:nvSpPr>
        <p:spPr>
          <a:xfrm>
            <a:off x="1512684" y="2927928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2EB7F05-6B33-4FF3-B362-F40E5452EDBC}"/>
              </a:ext>
            </a:extLst>
          </p:cNvPr>
          <p:cNvSpPr txBox="1"/>
          <p:nvPr/>
        </p:nvSpPr>
        <p:spPr>
          <a:xfrm>
            <a:off x="1638153" y="2795890"/>
            <a:ext cx="9451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l’elenco dei progetti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ammissibili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finanziamento, ma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non finanziabili per esaurimento delle risorse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dirty="0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C643E842-EBE4-483D-BFDD-69AF5A3B070B}"/>
              </a:ext>
            </a:extLst>
          </p:cNvPr>
          <p:cNvSpPr/>
          <p:nvPr/>
        </p:nvSpPr>
        <p:spPr>
          <a:xfrm>
            <a:off x="1512684" y="4899944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249D1CF1-3570-41B0-BCC3-61CDF5492594}"/>
              </a:ext>
            </a:extLst>
          </p:cNvPr>
          <p:cNvSpPr txBox="1"/>
          <p:nvPr/>
        </p:nvSpPr>
        <p:spPr>
          <a:xfrm>
            <a:off x="1638153" y="4725374"/>
            <a:ext cx="8559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L’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elenco dei progetti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non ammissibili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finanziamento con l’indicazione dei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punteggi conseguiti e dei  motivi di inammissibilità</a:t>
            </a:r>
            <a:endParaRPr lang="it-IT" b="1" dirty="0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6B30365E-2542-4C72-A781-7F46FE848DB0}"/>
              </a:ext>
            </a:extLst>
          </p:cNvPr>
          <p:cNvSpPr txBox="1"/>
          <p:nvPr/>
        </p:nvSpPr>
        <p:spPr>
          <a:xfrm>
            <a:off x="2041628" y="3429000"/>
            <a:ext cx="94516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600" dirty="0"/>
              <a:t>Nel caso in cui si rendessero disponibili ulteriori risorse finanziarie, la struttura regionale competente </a:t>
            </a:r>
            <a:r>
              <a:rPr lang="it-IT" sz="1600" b="1" dirty="0"/>
              <a:t>può procedere allo scorrimento della graduatoria</a:t>
            </a:r>
            <a:r>
              <a:rPr lang="it-IT" sz="1600" dirty="0"/>
              <a:t>, </a:t>
            </a:r>
            <a:r>
              <a:rPr lang="it-IT" sz="1600" b="1" dirty="0"/>
              <a:t>previo impegno del soggetto proponente a realizzare l’intervento nei termini stabiliti dall’avviso</a:t>
            </a:r>
            <a:r>
              <a:rPr lang="it-IT" sz="1600" dirty="0"/>
              <a:t>, </a:t>
            </a:r>
            <a:r>
              <a:rPr lang="it-IT" sz="1600" b="1" dirty="0"/>
              <a:t>eventualmente ridefiniti </a:t>
            </a:r>
            <a:r>
              <a:rPr lang="it-IT" sz="1600" dirty="0"/>
              <a:t>sulla base della tempistica a disposizione per la conclusione degli interventi.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B3ADB50-C920-6FA1-C309-F747EB24528A}"/>
              </a:ext>
            </a:extLst>
          </p:cNvPr>
          <p:cNvSpPr/>
          <p:nvPr/>
        </p:nvSpPr>
        <p:spPr>
          <a:xfrm>
            <a:off x="1459854" y="3423650"/>
            <a:ext cx="396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7533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2739568" y="1621670"/>
            <a:ext cx="5810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CONCESSIONE DEL CONTRIBUTO</a:t>
            </a:r>
            <a:endParaRPr lang="it-IT" sz="4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Elemento grafico 2" descr="Elenco di controllo con riempimento a tinta unita">
            <a:extLst>
              <a:ext uri="{FF2B5EF4-FFF2-40B4-BE49-F238E27FC236}">
                <a16:creationId xmlns:a16="http://schemas.microsoft.com/office/drawing/2014/main" id="{427CCBB1-6116-F726-F35C-6916A38C6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935" y="1273799"/>
            <a:ext cx="1935800" cy="19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09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15.4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CONCESSIONE DEL CONTRIBUTO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5E6AA62-EB82-46E5-90D8-54CD1EDF5760}"/>
              </a:ext>
            </a:extLst>
          </p:cNvPr>
          <p:cNvSpPr txBox="1"/>
          <p:nvPr/>
        </p:nvSpPr>
        <p:spPr>
          <a:xfrm>
            <a:off x="2227046" y="2605002"/>
            <a:ext cx="8130437" cy="369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SOGGETTO PROPONENTE COMUNICA ACCETTAZIONE CONTRIBUTO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026CA65-A526-4156-B648-2E51DEED1E4F}"/>
              </a:ext>
            </a:extLst>
          </p:cNvPr>
          <p:cNvSpPr txBox="1"/>
          <p:nvPr/>
        </p:nvSpPr>
        <p:spPr>
          <a:xfrm>
            <a:off x="1316668" y="3602012"/>
            <a:ext cx="99946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b="1" dirty="0"/>
              <a:t>CUP</a:t>
            </a:r>
            <a:r>
              <a:rPr lang="it-IT" dirty="0"/>
              <a:t> relativo al progetto, acquisito in conformità alla vigente normativa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Qualora l’importo del contributo inizialmente richiesto sia stato ridefinito in esito all’istruttoria: </a:t>
            </a:r>
            <a:r>
              <a:rPr lang="it-IT" b="1" dirty="0"/>
              <a:t>formale  accettazione</a:t>
            </a:r>
            <a:r>
              <a:rPr lang="it-IT" dirty="0"/>
              <a:t>, a progetto invariato, </a:t>
            </a:r>
            <a:r>
              <a:rPr lang="it-IT" b="1" dirty="0"/>
              <a:t>dell’importo rideterminato del contributo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indicando altresì che la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copertura finanziaria per la quota parte di spese non oggetto di contributo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è garantita con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fondi propri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altre forme di finanziamento compatibili con l’avviso</a:t>
            </a:r>
            <a:endParaRPr lang="it-IT" b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Eventuale richiesta della </a:t>
            </a:r>
            <a:r>
              <a:rPr lang="it-IT" b="1" dirty="0"/>
              <a:t>prima erogazione a titolo di anticipo </a:t>
            </a:r>
            <a:r>
              <a:rPr lang="it-IT" sz="1300" i="1" dirty="0"/>
              <a:t>(</a:t>
            </a:r>
            <a:r>
              <a:rPr lang="it-IT" sz="1300" i="1" dirty="0" err="1"/>
              <a:t>rif.</a:t>
            </a:r>
            <a:r>
              <a:rPr lang="it-IT" sz="1300" i="1" dirty="0"/>
              <a:t> </a:t>
            </a:r>
            <a:r>
              <a:rPr lang="it-IT" sz="1300" i="1" dirty="0" err="1"/>
              <a:t>pt</a:t>
            </a:r>
            <a:r>
              <a:rPr lang="it-IT" sz="1300" i="1" dirty="0"/>
              <a:t>. 16.1)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A9D3460-D40E-4B34-AB97-E4BC91741B5A}"/>
              </a:ext>
            </a:extLst>
          </p:cNvPr>
          <p:cNvSpPr txBox="1"/>
          <p:nvPr/>
        </p:nvSpPr>
        <p:spPr>
          <a:xfrm>
            <a:off x="1910403" y="1815361"/>
            <a:ext cx="8413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Comunicazione dell’esito ai soggetti proponenti 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(nel rispetto dei termini </a:t>
            </a:r>
            <a:r>
              <a:rPr lang="it-IT" sz="13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300" i="1" dirty="0">
                <a:solidFill>
                  <a:srgbClr val="000000"/>
                </a:solidFill>
                <a:latin typeface="Calibri" panose="020F0502020204030204" pitchFamily="34" charset="0"/>
              </a:rPr>
              <a:t>. 12.3)</a:t>
            </a:r>
          </a:p>
        </p:txBody>
      </p:sp>
      <p:sp>
        <p:nvSpPr>
          <p:cNvPr id="31" name="Freccia in giù 30">
            <a:extLst>
              <a:ext uri="{FF2B5EF4-FFF2-40B4-BE49-F238E27FC236}">
                <a16:creationId xmlns:a16="http://schemas.microsoft.com/office/drawing/2014/main" id="{4D06152D-6C60-474C-BDBF-80E169E76639}"/>
              </a:ext>
            </a:extLst>
          </p:cNvPr>
          <p:cNvSpPr/>
          <p:nvPr/>
        </p:nvSpPr>
        <p:spPr>
          <a:xfrm>
            <a:off x="5983076" y="2154372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F47F968-A8C2-44BA-B653-F9E06AAFD9BA}"/>
              </a:ext>
            </a:extLst>
          </p:cNvPr>
          <p:cNvSpPr txBox="1"/>
          <p:nvPr/>
        </p:nvSpPr>
        <p:spPr>
          <a:xfrm>
            <a:off x="6215171" y="2196447"/>
            <a:ext cx="38256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Entro 15 gg</a:t>
            </a:r>
            <a:r>
              <a:rPr lang="it-IT" sz="1400" i="1" dirty="0">
                <a:solidFill>
                  <a:schemeClr val="accent1"/>
                </a:solidFill>
                <a:latin typeface="Calibri" panose="020F0502020204030204" pitchFamily="34" charset="0"/>
              </a:rPr>
              <a:t>., pena il rigetto della domanda</a:t>
            </a:r>
            <a:endParaRPr lang="it-IT" sz="1400" i="1" dirty="0">
              <a:solidFill>
                <a:schemeClr val="accent1"/>
              </a:solidFill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75213EE-1756-4ED4-988A-74A02EAC1F60}"/>
              </a:ext>
            </a:extLst>
          </p:cNvPr>
          <p:cNvCxnSpPr>
            <a:cxnSpLocks/>
          </p:cNvCxnSpPr>
          <p:nvPr/>
        </p:nvCxnSpPr>
        <p:spPr>
          <a:xfrm>
            <a:off x="3019765" y="2138038"/>
            <a:ext cx="61562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76826A6-A435-42D0-9690-2AC214844202}"/>
              </a:ext>
            </a:extLst>
          </p:cNvPr>
          <p:cNvSpPr txBox="1"/>
          <p:nvPr/>
        </p:nvSpPr>
        <p:spPr>
          <a:xfrm>
            <a:off x="6292264" y="3031945"/>
            <a:ext cx="38256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chemeClr val="accent1"/>
                </a:solidFill>
                <a:latin typeface="Calibri" panose="020F0502020204030204" pitchFamily="34" charset="0"/>
              </a:rPr>
              <a:t>Trasmettendo</a:t>
            </a:r>
            <a:endParaRPr lang="it-IT" sz="1400" i="1" dirty="0">
              <a:solidFill>
                <a:schemeClr val="accent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E394733-F750-457D-9298-8948AD094417}"/>
              </a:ext>
            </a:extLst>
          </p:cNvPr>
          <p:cNvSpPr/>
          <p:nvPr/>
        </p:nvSpPr>
        <p:spPr>
          <a:xfrm>
            <a:off x="1007890" y="3351437"/>
            <a:ext cx="10207251" cy="234483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40" name="Google Shape;101;p2">
            <a:extLst>
              <a:ext uri="{FF2B5EF4-FFF2-40B4-BE49-F238E27FC236}">
                <a16:creationId xmlns:a16="http://schemas.microsoft.com/office/drawing/2014/main" id="{9099290D-7856-4A68-8BAF-EB84CA09C61C}"/>
              </a:ext>
            </a:extLst>
          </p:cNvPr>
          <p:cNvSpPr txBox="1"/>
          <p:nvPr/>
        </p:nvSpPr>
        <p:spPr>
          <a:xfrm>
            <a:off x="30603" y="1093987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PROGETTO AMMISSIBILE E FINANZIABILE</a:t>
            </a:r>
            <a:endParaRPr sz="1400" dirty="0">
              <a:solidFill>
                <a:schemeClr val="accent2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2" name="Triangolo isoscele 41">
            <a:extLst>
              <a:ext uri="{FF2B5EF4-FFF2-40B4-BE49-F238E27FC236}">
                <a16:creationId xmlns:a16="http://schemas.microsoft.com/office/drawing/2014/main" id="{7A383BD0-DBE1-4894-B01D-764475F4285C}"/>
              </a:ext>
            </a:extLst>
          </p:cNvPr>
          <p:cNvSpPr/>
          <p:nvPr/>
        </p:nvSpPr>
        <p:spPr>
          <a:xfrm rot="10800000">
            <a:off x="6020097" y="2386051"/>
            <a:ext cx="182835" cy="15761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riangolo isoscele 42">
            <a:extLst>
              <a:ext uri="{FF2B5EF4-FFF2-40B4-BE49-F238E27FC236}">
                <a16:creationId xmlns:a16="http://schemas.microsoft.com/office/drawing/2014/main" id="{567942B7-2127-4E3A-9951-BB29D69D4BED}"/>
              </a:ext>
            </a:extLst>
          </p:cNvPr>
          <p:cNvSpPr/>
          <p:nvPr/>
        </p:nvSpPr>
        <p:spPr>
          <a:xfrm rot="10800000">
            <a:off x="6020097" y="3098654"/>
            <a:ext cx="182835" cy="15761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Elemento grafico 18" descr="Mano aperta con pianta con riempimento a tinta unita">
            <a:extLst>
              <a:ext uri="{FF2B5EF4-FFF2-40B4-BE49-F238E27FC236}">
                <a16:creationId xmlns:a16="http://schemas.microsoft.com/office/drawing/2014/main" id="{0B871DB2-11BF-4071-82C4-B39EB3FBB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480" y="328987"/>
            <a:ext cx="914400" cy="914400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E590EF7D-5C16-4C0B-964B-628F04BC3D49}"/>
              </a:ext>
            </a:extLst>
          </p:cNvPr>
          <p:cNvGrpSpPr/>
          <p:nvPr/>
        </p:nvGrpSpPr>
        <p:grpSpPr>
          <a:xfrm>
            <a:off x="885804" y="181689"/>
            <a:ext cx="619419" cy="619419"/>
            <a:chOff x="1519772" y="731659"/>
            <a:chExt cx="619419" cy="619419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725C37DF-AFDF-4D7F-8772-2D32D217E1BE}"/>
                </a:ext>
              </a:extLst>
            </p:cNvPr>
            <p:cNvSpPr/>
            <p:nvPr/>
          </p:nvSpPr>
          <p:spPr>
            <a:xfrm>
              <a:off x="1519772" y="731659"/>
              <a:ext cx="619419" cy="619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2" name="Elemento grafico 21" descr="Euro con riempimento a tinta unita">
              <a:extLst>
                <a:ext uri="{FF2B5EF4-FFF2-40B4-BE49-F238E27FC236}">
                  <a16:creationId xmlns:a16="http://schemas.microsoft.com/office/drawing/2014/main" id="{A959FDEC-55B6-494C-A428-102BF8F3D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9772" y="765401"/>
              <a:ext cx="535531" cy="535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6000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15.5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CONCESSIONE DEL CONTRIBUTO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A9D3460-D40E-4B34-AB97-E4BC91741B5A}"/>
              </a:ext>
            </a:extLst>
          </p:cNvPr>
          <p:cNvSpPr txBox="1"/>
          <p:nvPr/>
        </p:nvSpPr>
        <p:spPr>
          <a:xfrm>
            <a:off x="1910403" y="2034213"/>
            <a:ext cx="8413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Comunicazion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e al soggetto proponente della posizione in graduatoria e dell’entità delle spese ammissibili ma non finanziabili, precisando la parziale copertura della domanda</a:t>
            </a:r>
            <a:endParaRPr lang="it-IT" sz="13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5E6AA62-EB82-46E5-90D8-54CD1EDF5760}"/>
              </a:ext>
            </a:extLst>
          </p:cNvPr>
          <p:cNvSpPr txBox="1"/>
          <p:nvPr/>
        </p:nvSpPr>
        <p:spPr>
          <a:xfrm>
            <a:off x="2145997" y="3366278"/>
            <a:ext cx="8130437" cy="369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SOGGETTO PROPONENTE COMUNICA EVENTUALE ACCETTAZIONE CONTRIBUTO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F47F968-A8C2-44BA-B653-F9E06AAFD9BA}"/>
              </a:ext>
            </a:extLst>
          </p:cNvPr>
          <p:cNvSpPr txBox="1"/>
          <p:nvPr/>
        </p:nvSpPr>
        <p:spPr>
          <a:xfrm>
            <a:off x="6096000" y="2874236"/>
            <a:ext cx="38256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Entro 30 gg</a:t>
            </a:r>
            <a:r>
              <a:rPr lang="it-IT" sz="1400" i="1" dirty="0">
                <a:solidFill>
                  <a:schemeClr val="accent1"/>
                </a:solidFill>
                <a:latin typeface="Calibri" panose="020F0502020204030204" pitchFamily="34" charset="0"/>
              </a:rPr>
              <a:t>., pena il rigetto della domanda</a:t>
            </a:r>
            <a:endParaRPr lang="it-IT" sz="1400" i="1" dirty="0">
              <a:solidFill>
                <a:schemeClr val="accent1"/>
              </a:solidFill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75213EE-1756-4ED4-988A-74A02EAC1F60}"/>
              </a:ext>
            </a:extLst>
          </p:cNvPr>
          <p:cNvCxnSpPr>
            <a:cxnSpLocks/>
          </p:cNvCxnSpPr>
          <p:nvPr/>
        </p:nvCxnSpPr>
        <p:spPr>
          <a:xfrm>
            <a:off x="2328530" y="2647881"/>
            <a:ext cx="78574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101;p2">
            <a:extLst>
              <a:ext uri="{FF2B5EF4-FFF2-40B4-BE49-F238E27FC236}">
                <a16:creationId xmlns:a16="http://schemas.microsoft.com/office/drawing/2014/main" id="{3B0C1A78-B98A-46CC-BACA-D8B2613BF12D}"/>
              </a:ext>
            </a:extLst>
          </p:cNvPr>
          <p:cNvSpPr txBox="1"/>
          <p:nvPr/>
        </p:nvSpPr>
        <p:spPr>
          <a:xfrm>
            <a:off x="-4404" y="1093987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PROGETTO AMMISSIBILE MA FINANZIABILE </a:t>
            </a:r>
            <a:r>
              <a:rPr lang="it-IT" sz="2400" b="1" u="sng" dirty="0">
                <a:solidFill>
                  <a:schemeClr val="accent2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PARZIALMENTE</a:t>
            </a:r>
            <a:endParaRPr sz="1400" u="sng" dirty="0">
              <a:solidFill>
                <a:schemeClr val="accent2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9" name="Freccia in giù 48">
            <a:extLst>
              <a:ext uri="{FF2B5EF4-FFF2-40B4-BE49-F238E27FC236}">
                <a16:creationId xmlns:a16="http://schemas.microsoft.com/office/drawing/2014/main" id="{B94B7D55-65E6-44A7-8794-4E9BF85772EB}"/>
              </a:ext>
            </a:extLst>
          </p:cNvPr>
          <p:cNvSpPr/>
          <p:nvPr/>
        </p:nvSpPr>
        <p:spPr>
          <a:xfrm>
            <a:off x="5876295" y="2817159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E79063E0-6832-415E-8187-1BA475ED3561}"/>
              </a:ext>
            </a:extLst>
          </p:cNvPr>
          <p:cNvSpPr txBox="1"/>
          <p:nvPr/>
        </p:nvSpPr>
        <p:spPr>
          <a:xfrm>
            <a:off x="2145997" y="4284727"/>
            <a:ext cx="91353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il beneficiario  deve  comunque realizzare  il  progetto  così  come  presentato  in  sede  di  domanda</a:t>
            </a:r>
          </a:p>
        </p:txBody>
      </p:sp>
      <p:pic>
        <p:nvPicPr>
          <p:cNvPr id="53" name="Elemento grafico 52" descr="Punto esclamativo con riempimento a tinta unita">
            <a:extLst>
              <a:ext uri="{FF2B5EF4-FFF2-40B4-BE49-F238E27FC236}">
                <a16:creationId xmlns:a16="http://schemas.microsoft.com/office/drawing/2014/main" id="{C34568F9-DB61-4F77-9F4A-0E697EBDE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2306" y="4313621"/>
            <a:ext cx="292388" cy="292388"/>
          </a:xfrm>
          <a:prstGeom prst="rect">
            <a:avLst/>
          </a:prstGeom>
        </p:spPr>
      </p:pic>
      <p:pic>
        <p:nvPicPr>
          <p:cNvPr id="54" name="Elemento grafico 53" descr="Mano aperta con pianta con riempimento a tinta unita">
            <a:extLst>
              <a:ext uri="{FF2B5EF4-FFF2-40B4-BE49-F238E27FC236}">
                <a16:creationId xmlns:a16="http://schemas.microsoft.com/office/drawing/2014/main" id="{DB56603F-48D4-46D3-8830-FB69976F7C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480" y="328987"/>
            <a:ext cx="914400" cy="914400"/>
          </a:xfrm>
          <a:prstGeom prst="rect">
            <a:avLst/>
          </a:prstGeom>
        </p:spPr>
      </p:pic>
      <p:grpSp>
        <p:nvGrpSpPr>
          <p:cNvPr id="55" name="Gruppo 54">
            <a:extLst>
              <a:ext uri="{FF2B5EF4-FFF2-40B4-BE49-F238E27FC236}">
                <a16:creationId xmlns:a16="http://schemas.microsoft.com/office/drawing/2014/main" id="{AB8B3D5C-ABFE-45DB-A60B-3CB5B9A1480C}"/>
              </a:ext>
            </a:extLst>
          </p:cNvPr>
          <p:cNvGrpSpPr/>
          <p:nvPr/>
        </p:nvGrpSpPr>
        <p:grpSpPr>
          <a:xfrm>
            <a:off x="885804" y="181689"/>
            <a:ext cx="619419" cy="619419"/>
            <a:chOff x="1519772" y="731659"/>
            <a:chExt cx="619419" cy="619419"/>
          </a:xfrm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566FD19D-1591-4E7E-B0B1-95C051587D7E}"/>
                </a:ext>
              </a:extLst>
            </p:cNvPr>
            <p:cNvSpPr/>
            <p:nvPr/>
          </p:nvSpPr>
          <p:spPr>
            <a:xfrm>
              <a:off x="1519772" y="731659"/>
              <a:ext cx="619419" cy="619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9" name="Elemento grafico 58" descr="Euro con riempimento a tinta unita">
              <a:extLst>
                <a:ext uri="{FF2B5EF4-FFF2-40B4-BE49-F238E27FC236}">
                  <a16:creationId xmlns:a16="http://schemas.microsoft.com/office/drawing/2014/main" id="{28C805A0-95D5-48C8-ABBE-229F7356E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9772" y="765401"/>
              <a:ext cx="535531" cy="535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7654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</a:t>
            </a:r>
            <a:r>
              <a:rPr lang="it-IT" sz="1100" dirty="0" err="1"/>
              <a:t>pt</a:t>
            </a:r>
            <a:r>
              <a:rPr lang="it-IT" sz="1100" dirty="0"/>
              <a:t>. 15.6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CONCESSIONE DEL CONTRIBUTO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0DAC951-D3CF-40D9-BE15-0F27253A6A11}"/>
              </a:ext>
            </a:extLst>
          </p:cNvPr>
          <p:cNvSpPr txBox="1"/>
          <p:nvPr/>
        </p:nvSpPr>
        <p:spPr>
          <a:xfrm>
            <a:off x="724213" y="1844957"/>
            <a:ext cx="104525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PROVVEDIMENTO RAVA CONCESSIONE CONTRIBUTO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FD8DF00-114B-451D-8736-2A4A379407C2}"/>
              </a:ext>
            </a:extLst>
          </p:cNvPr>
          <p:cNvSpPr txBox="1"/>
          <p:nvPr/>
        </p:nvSpPr>
        <p:spPr>
          <a:xfrm>
            <a:off x="2540821" y="1010038"/>
            <a:ext cx="7199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Entro 45 gg. da comunicazione esito istruttoria e importo contributo concedibile</a:t>
            </a:r>
            <a:endParaRPr lang="it-IT" sz="1600" b="1" i="1" dirty="0">
              <a:solidFill>
                <a:schemeClr val="accent2"/>
              </a:solidFill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3C54538-59BE-4079-AAA7-626896DB62AD}"/>
              </a:ext>
            </a:extLst>
          </p:cNvPr>
          <p:cNvSpPr/>
          <p:nvPr/>
        </p:nvSpPr>
        <p:spPr>
          <a:xfrm>
            <a:off x="1889380" y="2567639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191369F-F9B3-4C71-931A-119BF17844AD}"/>
              </a:ext>
            </a:extLst>
          </p:cNvPr>
          <p:cNvSpPr txBox="1"/>
          <p:nvPr/>
        </p:nvSpPr>
        <p:spPr>
          <a:xfrm>
            <a:off x="2061935" y="2413088"/>
            <a:ext cx="855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Secondo il cronoprogramma presentato nella STEP</a:t>
            </a:r>
            <a:endParaRPr lang="it-IT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68915AF-663E-40EC-871E-C68F56A6E6F2}"/>
              </a:ext>
            </a:extLst>
          </p:cNvPr>
          <p:cNvSpPr/>
          <p:nvPr/>
        </p:nvSpPr>
        <p:spPr>
          <a:xfrm>
            <a:off x="1896014" y="3122641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4C07AC5-FC4A-4909-AE5C-6480CB29C8BC}"/>
              </a:ext>
            </a:extLst>
          </p:cNvPr>
          <p:cNvSpPr txBox="1"/>
          <p:nvPr/>
        </p:nvSpPr>
        <p:spPr>
          <a:xfrm>
            <a:off x="2068569" y="2968090"/>
            <a:ext cx="855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Secondo la modalità di erogazione prescelta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5A3B963-BC3C-4979-98DF-1CD416B9DEB0}"/>
              </a:ext>
            </a:extLst>
          </p:cNvPr>
          <p:cNvSpPr txBox="1"/>
          <p:nvPr/>
        </p:nvSpPr>
        <p:spPr>
          <a:xfrm>
            <a:off x="2111779" y="3479323"/>
            <a:ext cx="8696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600" dirty="0"/>
              <a:t>La concessione del contributo è subordinata alla presentazione alla struttura regionale competente, </a:t>
            </a:r>
            <a:r>
              <a:rPr lang="it-IT" sz="1600" b="1" dirty="0">
                <a:solidFill>
                  <a:schemeClr val="accent2"/>
                </a:solidFill>
              </a:rPr>
              <a:t>entro sei mesi dalla data di approvazione della graduatoria</a:t>
            </a:r>
            <a:r>
              <a:rPr lang="it-IT" sz="1600" dirty="0"/>
              <a:t>, del parere di cui al punto 6.3, lettera a), ove normativamente previsto, nel caso in cui non sia stato allegato alla domanda.</a:t>
            </a:r>
          </a:p>
        </p:txBody>
      </p:sp>
      <p:pic>
        <p:nvPicPr>
          <p:cNvPr id="39" name="Elemento grafico 38" descr="Punto esclamativo con riempimento a tinta unita">
            <a:extLst>
              <a:ext uri="{FF2B5EF4-FFF2-40B4-BE49-F238E27FC236}">
                <a16:creationId xmlns:a16="http://schemas.microsoft.com/office/drawing/2014/main" id="{E7223D37-5674-4090-B970-B6DFA455B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8601" y="3849427"/>
            <a:ext cx="292388" cy="292388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1780525-A896-490E-B78F-0219B877A2B3}"/>
              </a:ext>
            </a:extLst>
          </p:cNvPr>
          <p:cNvSpPr txBox="1"/>
          <p:nvPr/>
        </p:nvSpPr>
        <p:spPr>
          <a:xfrm>
            <a:off x="2364117" y="4620584"/>
            <a:ext cx="7199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Entro 15 gg. da approvazione provvedimento</a:t>
            </a:r>
            <a:endParaRPr lang="it-IT" sz="1600" b="1" i="1" dirty="0">
              <a:solidFill>
                <a:schemeClr val="accent2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48F9537-287D-41C6-9744-C61BDD1E910F}"/>
              </a:ext>
            </a:extLst>
          </p:cNvPr>
          <p:cNvSpPr txBox="1"/>
          <p:nvPr/>
        </p:nvSpPr>
        <p:spPr>
          <a:xfrm>
            <a:off x="724213" y="5501182"/>
            <a:ext cx="104525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TRASMISSIONE AI SOGGETTI BENEFICIARI DELL’ATTO DI CONCESSIONE DEL CONTRIBUTO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B5A1057-C3B4-4A1D-A730-48CF29E5A849}"/>
              </a:ext>
            </a:extLst>
          </p:cNvPr>
          <p:cNvSpPr/>
          <p:nvPr/>
        </p:nvSpPr>
        <p:spPr>
          <a:xfrm>
            <a:off x="724213" y="2312023"/>
            <a:ext cx="10452562" cy="212175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42" name="Freccia in giù 41">
            <a:extLst>
              <a:ext uri="{FF2B5EF4-FFF2-40B4-BE49-F238E27FC236}">
                <a16:creationId xmlns:a16="http://schemas.microsoft.com/office/drawing/2014/main" id="{93A814EE-463F-4177-AA03-5F4FD165FF0F}"/>
              </a:ext>
            </a:extLst>
          </p:cNvPr>
          <p:cNvSpPr/>
          <p:nvPr/>
        </p:nvSpPr>
        <p:spPr>
          <a:xfrm>
            <a:off x="5834446" y="1399124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D0DB7F91-C89B-4DB4-B282-1FF8EC66C291}"/>
              </a:ext>
            </a:extLst>
          </p:cNvPr>
          <p:cNvSpPr/>
          <p:nvPr/>
        </p:nvSpPr>
        <p:spPr>
          <a:xfrm>
            <a:off x="5834445" y="5031103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Elemento grafico 43" descr="Mano aperta con pianta con riempimento a tinta unita">
            <a:extLst>
              <a:ext uri="{FF2B5EF4-FFF2-40B4-BE49-F238E27FC236}">
                <a16:creationId xmlns:a16="http://schemas.microsoft.com/office/drawing/2014/main" id="{7C9677FC-98F0-4668-970E-27284F49B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480" y="328987"/>
            <a:ext cx="914400" cy="914400"/>
          </a:xfrm>
          <a:prstGeom prst="rect">
            <a:avLst/>
          </a:prstGeom>
        </p:spPr>
      </p:pic>
      <p:grpSp>
        <p:nvGrpSpPr>
          <p:cNvPr id="45" name="Gruppo 44">
            <a:extLst>
              <a:ext uri="{FF2B5EF4-FFF2-40B4-BE49-F238E27FC236}">
                <a16:creationId xmlns:a16="http://schemas.microsoft.com/office/drawing/2014/main" id="{9C76D7EE-715D-408B-BD7E-017940CE7EC1}"/>
              </a:ext>
            </a:extLst>
          </p:cNvPr>
          <p:cNvGrpSpPr/>
          <p:nvPr/>
        </p:nvGrpSpPr>
        <p:grpSpPr>
          <a:xfrm>
            <a:off x="885804" y="181689"/>
            <a:ext cx="619419" cy="619419"/>
            <a:chOff x="1519772" y="731659"/>
            <a:chExt cx="619419" cy="619419"/>
          </a:xfrm>
        </p:grpSpPr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C4637F5B-A8A7-483D-866D-B65471866BB2}"/>
                </a:ext>
              </a:extLst>
            </p:cNvPr>
            <p:cNvSpPr/>
            <p:nvPr/>
          </p:nvSpPr>
          <p:spPr>
            <a:xfrm>
              <a:off x="1519772" y="731659"/>
              <a:ext cx="619419" cy="619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7" name="Elemento grafico 46" descr="Euro con riempimento a tinta unita">
              <a:extLst>
                <a:ext uri="{FF2B5EF4-FFF2-40B4-BE49-F238E27FC236}">
                  <a16:creationId xmlns:a16="http://schemas.microsoft.com/office/drawing/2014/main" id="{AC85D35C-C80D-4B00-8C3C-2CD5F7DFD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9772" y="765401"/>
              <a:ext cx="535531" cy="535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06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DD3486F-4B9D-4EA2-B44B-6CE4CA5BBDE5}"/>
              </a:ext>
            </a:extLst>
          </p:cNvPr>
          <p:cNvSpPr/>
          <p:nvPr/>
        </p:nvSpPr>
        <p:spPr>
          <a:xfrm>
            <a:off x="247557" y="1674614"/>
            <a:ext cx="3159675" cy="666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IL CONTRIBUTO: ENTITÀ E CUMULABILITÀ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9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12D34ED-8358-4129-B54E-EFEF3F05A498}"/>
              </a:ext>
            </a:extLst>
          </p:cNvPr>
          <p:cNvSpPr txBox="1"/>
          <p:nvPr/>
        </p:nvSpPr>
        <p:spPr>
          <a:xfrm>
            <a:off x="3832303" y="1398530"/>
            <a:ext cx="1719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1.000.000,00 €</a:t>
            </a:r>
            <a:endParaRPr lang="it-IT" b="1" dirty="0"/>
          </a:p>
        </p:txBody>
      </p:sp>
      <p:pic>
        <p:nvPicPr>
          <p:cNvPr id="6" name="Elemento grafico 5" descr="Mano aperta con pianta con riempimento a tinta unita">
            <a:extLst>
              <a:ext uri="{FF2B5EF4-FFF2-40B4-BE49-F238E27FC236}">
                <a16:creationId xmlns:a16="http://schemas.microsoft.com/office/drawing/2014/main" id="{B3DF812E-E362-483B-AEB5-3EA6F9284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480" y="328987"/>
            <a:ext cx="914400" cy="91440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01E4DE52-B6F6-43FB-AFA1-430B3438C40D}"/>
              </a:ext>
            </a:extLst>
          </p:cNvPr>
          <p:cNvGrpSpPr/>
          <p:nvPr/>
        </p:nvGrpSpPr>
        <p:grpSpPr>
          <a:xfrm>
            <a:off x="885804" y="181689"/>
            <a:ext cx="619419" cy="619419"/>
            <a:chOff x="1519772" y="731659"/>
            <a:chExt cx="619419" cy="61941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C16F5EF1-03BD-4B93-85DB-7171611E5380}"/>
                </a:ext>
              </a:extLst>
            </p:cNvPr>
            <p:cNvSpPr/>
            <p:nvPr/>
          </p:nvSpPr>
          <p:spPr>
            <a:xfrm>
              <a:off x="1519772" y="731659"/>
              <a:ext cx="619419" cy="619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Elemento grafico 7" descr="Euro con riempimento a tinta unita">
              <a:extLst>
                <a:ext uri="{FF2B5EF4-FFF2-40B4-BE49-F238E27FC236}">
                  <a16:creationId xmlns:a16="http://schemas.microsoft.com/office/drawing/2014/main" id="{C8687966-B852-4C13-9F14-16FC54E80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9772" y="765401"/>
              <a:ext cx="535531" cy="535531"/>
            </a:xfrm>
            <a:prstGeom prst="rect">
              <a:avLst/>
            </a:prstGeom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7049EF4-B8F6-467C-8C1A-0994ECFFFCBD}"/>
              </a:ext>
            </a:extLst>
          </p:cNvPr>
          <p:cNvSpPr txBox="1"/>
          <p:nvPr/>
        </p:nvSpPr>
        <p:spPr>
          <a:xfrm>
            <a:off x="315639" y="1812520"/>
            <a:ext cx="3247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Contributo massimo erogabile: </a:t>
            </a:r>
            <a:endParaRPr lang="it-IT" b="1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5CE3BFA6-7EFE-4CF4-B032-EF9920ED6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69" y="2066732"/>
            <a:ext cx="650527" cy="7200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4336E85D-5EA8-4DBC-BF08-A66C969EF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49" y="1168702"/>
            <a:ext cx="650527" cy="72000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D8523AC5-19BD-4143-9FB8-79ECC42404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98" y="1154567"/>
            <a:ext cx="650527" cy="720000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790FC68-6D94-4781-B868-DA4A36008651}"/>
              </a:ext>
            </a:extLst>
          </p:cNvPr>
          <p:cNvSpPr txBox="1"/>
          <p:nvPr/>
        </p:nvSpPr>
        <p:spPr>
          <a:xfrm>
            <a:off x="6458066" y="1342494"/>
            <a:ext cx="428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e/o</a:t>
            </a:r>
            <a:endParaRPr lang="it-IT" sz="1200" b="1" dirty="0">
              <a:solidFill>
                <a:schemeClr val="accent1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5A8DD84-2B97-4E85-9F0F-D6EAF64035F8}"/>
              </a:ext>
            </a:extLst>
          </p:cNvPr>
          <p:cNvSpPr txBox="1"/>
          <p:nvPr/>
        </p:nvSpPr>
        <p:spPr>
          <a:xfrm>
            <a:off x="3832303" y="2242066"/>
            <a:ext cx="1719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1.300.000,00 €</a:t>
            </a:r>
            <a:endParaRPr lang="it-IT" b="1" dirty="0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4AD456C0-BA36-4D1A-AF5E-8A43A260EC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01" y="2125711"/>
            <a:ext cx="650527" cy="720000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3D17CF4C-985B-4A8E-A99B-67CBB64F5D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50" y="2128669"/>
            <a:ext cx="650527" cy="720000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44245FC-2550-4A29-83FA-E3B8E133C916}"/>
              </a:ext>
            </a:extLst>
          </p:cNvPr>
          <p:cNvSpPr txBox="1"/>
          <p:nvPr/>
        </p:nvSpPr>
        <p:spPr>
          <a:xfrm>
            <a:off x="7554006" y="2125740"/>
            <a:ext cx="428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+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C1103F7-E50C-4A92-97B1-46D69F50A026}"/>
              </a:ext>
            </a:extLst>
          </p:cNvPr>
          <p:cNvSpPr txBox="1"/>
          <p:nvPr/>
        </p:nvSpPr>
        <p:spPr>
          <a:xfrm>
            <a:off x="7721868" y="1374234"/>
            <a:ext cx="3990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 interventi di solo </a:t>
            </a:r>
            <a:r>
              <a:rPr lang="it-IT" sz="14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efficientamento</a:t>
            </a:r>
            <a:r>
              <a:rPr lang="it-IT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energetico e/o  installazione FER</a:t>
            </a:r>
            <a:endParaRPr lang="it-IT" sz="1400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D266D07-FA59-4A4D-9FE7-6EDCC1A7CA29}"/>
              </a:ext>
            </a:extLst>
          </p:cNvPr>
          <p:cNvSpPr txBox="1"/>
          <p:nvPr/>
        </p:nvSpPr>
        <p:spPr>
          <a:xfrm>
            <a:off x="8743511" y="2085736"/>
            <a:ext cx="29446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Nel caso in cui siano previsti anche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interventi di miglioramento/ adeguamento sismico</a:t>
            </a:r>
            <a:endParaRPr lang="it-IT" sz="1400" b="1" dirty="0"/>
          </a:p>
        </p:txBody>
      </p:sp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04313FAE-301A-4753-AA79-F363BB0EDEAE}"/>
              </a:ext>
            </a:extLst>
          </p:cNvPr>
          <p:cNvSpPr/>
          <p:nvPr/>
        </p:nvSpPr>
        <p:spPr>
          <a:xfrm rot="5400000">
            <a:off x="5475298" y="1504388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riangolo isoscele 41">
            <a:extLst>
              <a:ext uri="{FF2B5EF4-FFF2-40B4-BE49-F238E27FC236}">
                <a16:creationId xmlns:a16="http://schemas.microsoft.com/office/drawing/2014/main" id="{7F2CA88B-95E6-4F1B-9C2B-C8740745D436}"/>
              </a:ext>
            </a:extLst>
          </p:cNvPr>
          <p:cNvSpPr/>
          <p:nvPr/>
        </p:nvSpPr>
        <p:spPr>
          <a:xfrm rot="5400000">
            <a:off x="5473346" y="2353783"/>
            <a:ext cx="182835" cy="1576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a gomito 21">
            <a:extLst>
              <a:ext uri="{FF2B5EF4-FFF2-40B4-BE49-F238E27FC236}">
                <a16:creationId xmlns:a16="http://schemas.microsoft.com/office/drawing/2014/main" id="{A440B7CA-4966-4450-A2B5-2149EAE9CCE2}"/>
              </a:ext>
            </a:extLst>
          </p:cNvPr>
          <p:cNvCxnSpPr>
            <a:stCxn id="21" idx="3"/>
            <a:endCxn id="25" idx="1"/>
          </p:cNvCxnSpPr>
          <p:nvPr/>
        </p:nvCxnSpPr>
        <p:spPr>
          <a:xfrm flipV="1">
            <a:off x="3563596" y="1583196"/>
            <a:ext cx="268707" cy="4139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a gomito 43">
            <a:extLst>
              <a:ext uri="{FF2B5EF4-FFF2-40B4-BE49-F238E27FC236}">
                <a16:creationId xmlns:a16="http://schemas.microsoft.com/office/drawing/2014/main" id="{574633CA-9F9A-4734-99A9-7AA6A36D959F}"/>
              </a:ext>
            </a:extLst>
          </p:cNvPr>
          <p:cNvCxnSpPr>
            <a:stCxn id="21" idx="3"/>
            <a:endCxn id="35" idx="1"/>
          </p:cNvCxnSpPr>
          <p:nvPr/>
        </p:nvCxnSpPr>
        <p:spPr>
          <a:xfrm>
            <a:off x="3563596" y="1997186"/>
            <a:ext cx="268707" cy="4295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BF899DF3-2930-4493-80D1-1000A878615B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1338551" y="2830016"/>
            <a:ext cx="1622592" cy="644905"/>
          </a:xfrm>
          <a:prstGeom prst="bentConnector3">
            <a:avLst>
              <a:gd name="adj1" fmla="val 995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D695658-C65D-43A3-A119-8E967CDB7C31}"/>
              </a:ext>
            </a:extLst>
          </p:cNvPr>
          <p:cNvSpPr txBox="1"/>
          <p:nvPr/>
        </p:nvSpPr>
        <p:spPr>
          <a:xfrm>
            <a:off x="4849313" y="3640597"/>
            <a:ext cx="5248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MAX 80% </a:t>
            </a:r>
            <a:r>
              <a:rPr lang="it-IT" b="0" dirty="0"/>
              <a:t>dei costi relativi alle sole </a:t>
            </a:r>
            <a:r>
              <a:rPr lang="it-IT" b="0" i="1" dirty="0"/>
              <a:t>voci di spesa ammissibili</a:t>
            </a:r>
            <a:r>
              <a:rPr lang="it-IT" b="0" dirty="0"/>
              <a:t> </a:t>
            </a:r>
            <a:r>
              <a:rPr lang="it-IT" sz="1200" b="0" i="1" dirty="0"/>
              <a:t>(</a:t>
            </a:r>
            <a:r>
              <a:rPr lang="it-IT" sz="1200" b="0" i="1" dirty="0" err="1"/>
              <a:t>rif.</a:t>
            </a:r>
            <a:r>
              <a:rPr lang="it-IT" sz="1200" b="0" i="1" dirty="0"/>
              <a:t> </a:t>
            </a:r>
            <a:r>
              <a:rPr lang="it-IT" sz="1200" b="0" i="1" dirty="0" err="1"/>
              <a:t>pt</a:t>
            </a:r>
            <a:r>
              <a:rPr lang="it-IT" sz="1200" b="0" i="1" dirty="0"/>
              <a:t>. 7.1)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816590-C6C0-40EE-A73E-017AD65B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35" y="3607880"/>
            <a:ext cx="1059525" cy="6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4CC4919-1289-4B24-975D-62CCCAE3F9FD}"/>
              </a:ext>
            </a:extLst>
          </p:cNvPr>
          <p:cNvCxnSpPr/>
          <p:nvPr/>
        </p:nvCxnSpPr>
        <p:spPr>
          <a:xfrm flipV="1">
            <a:off x="4085628" y="3963732"/>
            <a:ext cx="5194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508B8E04-7F5E-4514-92D3-237B3DD5E74D}"/>
              </a:ext>
            </a:extLst>
          </p:cNvPr>
          <p:cNvCxnSpPr>
            <a:cxnSpLocks/>
          </p:cNvCxnSpPr>
          <p:nvPr/>
        </p:nvCxnSpPr>
        <p:spPr>
          <a:xfrm>
            <a:off x="2550787" y="3512322"/>
            <a:ext cx="1390672" cy="7746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2EF3F507-8363-4596-A732-161196413DBF}"/>
              </a:ext>
            </a:extLst>
          </p:cNvPr>
          <p:cNvCxnSpPr>
            <a:cxnSpLocks/>
          </p:cNvCxnSpPr>
          <p:nvPr/>
        </p:nvCxnSpPr>
        <p:spPr>
          <a:xfrm flipV="1">
            <a:off x="2550787" y="3512322"/>
            <a:ext cx="1390672" cy="7510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a gomito 57">
            <a:extLst>
              <a:ext uri="{FF2B5EF4-FFF2-40B4-BE49-F238E27FC236}">
                <a16:creationId xmlns:a16="http://schemas.microsoft.com/office/drawing/2014/main" id="{F5400B86-97A1-47AA-BDD0-2C793336B2A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38551" y="4234698"/>
            <a:ext cx="1622592" cy="644905"/>
          </a:xfrm>
          <a:prstGeom prst="bentConnector3">
            <a:avLst>
              <a:gd name="adj1" fmla="val 995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6762CC4-457A-4BFB-BBBD-0E673D63CEE6}"/>
              </a:ext>
            </a:extLst>
          </p:cNvPr>
          <p:cNvSpPr txBox="1"/>
          <p:nvPr/>
        </p:nvSpPr>
        <p:spPr>
          <a:xfrm>
            <a:off x="4849312" y="4909413"/>
            <a:ext cx="5567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MAX pari alla differenza tra i costi complessivi previsti </a:t>
            </a:r>
            <a:r>
              <a:rPr lang="it-IT" b="0" dirty="0"/>
              <a:t>relativi alle sole </a:t>
            </a:r>
            <a:r>
              <a:rPr lang="it-IT" b="0" i="1" dirty="0"/>
              <a:t>voci di spesa ammissibili</a:t>
            </a:r>
            <a:r>
              <a:rPr lang="it-IT" i="1" dirty="0"/>
              <a:t> </a:t>
            </a:r>
            <a:r>
              <a:rPr lang="it-IT" sz="1200" b="0" i="1" dirty="0"/>
              <a:t>(</a:t>
            </a:r>
            <a:r>
              <a:rPr lang="it-IT" sz="1200" b="0" i="1" dirty="0" err="1"/>
              <a:t>rif.</a:t>
            </a:r>
            <a:r>
              <a:rPr lang="it-IT" sz="1200" b="0" i="1" dirty="0"/>
              <a:t> </a:t>
            </a:r>
            <a:r>
              <a:rPr lang="it-IT" sz="1200" b="0" i="1" dirty="0" err="1"/>
              <a:t>pt</a:t>
            </a:r>
            <a:r>
              <a:rPr lang="it-IT" sz="1200" b="0" i="1" dirty="0"/>
              <a:t>. 7.1) </a:t>
            </a:r>
            <a:r>
              <a:rPr lang="it-IT" b="0" dirty="0"/>
              <a:t>e l’</a:t>
            </a:r>
            <a:r>
              <a:rPr lang="it-IT" dirty="0"/>
              <a:t>importo prenotato </a:t>
            </a:r>
            <a:r>
              <a:rPr lang="it-IT" b="0" dirty="0"/>
              <a:t>a valere sul </a:t>
            </a:r>
            <a:r>
              <a:rPr lang="it-IT" dirty="0"/>
              <a:t>Conto Termico</a:t>
            </a:r>
            <a:endParaRPr lang="it-IT" sz="1200" b="0" i="1" dirty="0"/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A19FE257-A9E8-4401-9F3E-E7374E92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09" y="4924331"/>
            <a:ext cx="1059525" cy="6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4F52B6A5-DBB9-4522-8FCE-831662817EA9}"/>
              </a:ext>
            </a:extLst>
          </p:cNvPr>
          <p:cNvCxnSpPr/>
          <p:nvPr/>
        </p:nvCxnSpPr>
        <p:spPr>
          <a:xfrm flipV="1">
            <a:off x="4077612" y="5328314"/>
            <a:ext cx="5194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790FC68-6D94-4781-B868-DA4A36008651}"/>
              </a:ext>
            </a:extLst>
          </p:cNvPr>
          <p:cNvSpPr txBox="1"/>
          <p:nvPr/>
        </p:nvSpPr>
        <p:spPr>
          <a:xfrm>
            <a:off x="6450046" y="2321059"/>
            <a:ext cx="428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e/o</a:t>
            </a:r>
            <a:endParaRPr lang="it-IT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4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4793557-FE60-4892-B70E-4836ADB90FAB}"/>
              </a:ext>
            </a:extLst>
          </p:cNvPr>
          <p:cNvSpPr txBox="1"/>
          <p:nvPr/>
        </p:nvSpPr>
        <p:spPr>
          <a:xfrm>
            <a:off x="1528402" y="4130150"/>
            <a:ext cx="9489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saldo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fino al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100% del contributo concesso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 seguito dell’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ultimazione dei lavori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oggetto del contributo, previa presentazione della documentazione riportata al punto 17.9 dell’avviso e, ove il progetto sia sottoposto a controllo di primo livello, previa verifica  della rendicontazione da parte del controllore. </a:t>
            </a:r>
            <a:endParaRPr lang="it-IT" sz="1200" b="0" i="1" dirty="0"/>
          </a:p>
        </p:txBody>
      </p: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16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EROGAZIONE DEL CONTRIBUTO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3" name="Elemento grafico 22" descr="Mano aperta con pianta con riempimento a tinta unita">
            <a:extLst>
              <a:ext uri="{FF2B5EF4-FFF2-40B4-BE49-F238E27FC236}">
                <a16:creationId xmlns:a16="http://schemas.microsoft.com/office/drawing/2014/main" id="{C3A0266C-77EC-4AE2-8F8C-64DC38367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480" y="328987"/>
            <a:ext cx="914400" cy="914400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1ED06A99-38E1-4952-A516-2DBBC9FC3675}"/>
              </a:ext>
            </a:extLst>
          </p:cNvPr>
          <p:cNvGrpSpPr/>
          <p:nvPr/>
        </p:nvGrpSpPr>
        <p:grpSpPr>
          <a:xfrm>
            <a:off x="885804" y="181689"/>
            <a:ext cx="619419" cy="619419"/>
            <a:chOff x="1519772" y="731659"/>
            <a:chExt cx="619419" cy="619419"/>
          </a:xfrm>
        </p:grpSpPr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D8BF33E0-4F86-4E2F-B4C4-CEC610BC4CDA}"/>
                </a:ext>
              </a:extLst>
            </p:cNvPr>
            <p:cNvSpPr/>
            <p:nvPr/>
          </p:nvSpPr>
          <p:spPr>
            <a:xfrm>
              <a:off x="1519772" y="731659"/>
              <a:ext cx="619419" cy="619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8" name="Elemento grafico 27" descr="Euro con riempimento a tinta unita">
              <a:extLst>
                <a:ext uri="{FF2B5EF4-FFF2-40B4-BE49-F238E27FC236}">
                  <a16:creationId xmlns:a16="http://schemas.microsoft.com/office/drawing/2014/main" id="{66A518EB-0307-4597-84AB-203B0276A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9772" y="765401"/>
              <a:ext cx="535531" cy="535531"/>
            </a:xfrm>
            <a:prstGeom prst="rect">
              <a:avLst/>
            </a:prstGeom>
          </p:spPr>
        </p:pic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6B00E6D-7F1B-4616-8F5F-BE847992B956}"/>
              </a:ext>
            </a:extLst>
          </p:cNvPr>
          <p:cNvSpPr txBox="1"/>
          <p:nvPr/>
        </p:nvSpPr>
        <p:spPr>
          <a:xfrm>
            <a:off x="1499089" y="1486784"/>
            <a:ext cx="9805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Può prevedere, su richiesta del beneficiario, fino a un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MASSIMO DI TRE QUOTE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it-IT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75DCCCA-E2F3-4FF3-9143-E71562E8FB0D}"/>
              </a:ext>
            </a:extLst>
          </p:cNvPr>
          <p:cNvSpPr txBox="1"/>
          <p:nvPr/>
        </p:nvSpPr>
        <p:spPr>
          <a:xfrm>
            <a:off x="1530988" y="2119228"/>
            <a:ext cx="9489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Anticipo del </a:t>
            </a:r>
            <a:r>
              <a:rPr lang="it-IT" dirty="0"/>
              <a:t>30% </a:t>
            </a:r>
            <a:r>
              <a:rPr lang="it-IT" b="0" dirty="0"/>
              <a:t>del contributo concesso </a:t>
            </a:r>
            <a:r>
              <a:rPr lang="it-IT" b="0" i="1" dirty="0"/>
              <a:t>[facoltativa]</a:t>
            </a:r>
            <a:endParaRPr lang="it-IT" sz="1200" b="0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E8F3D1-96AC-4D1D-9879-23E1D8AF8BB8}"/>
              </a:ext>
            </a:extLst>
          </p:cNvPr>
          <p:cNvSpPr txBox="1"/>
          <p:nvPr/>
        </p:nvSpPr>
        <p:spPr>
          <a:xfrm>
            <a:off x="1025834" y="2119228"/>
            <a:ext cx="48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C251457-2FB5-41D8-9885-EAA039BA57C1}"/>
              </a:ext>
            </a:extLst>
          </p:cNvPr>
          <p:cNvSpPr txBox="1"/>
          <p:nvPr/>
        </p:nvSpPr>
        <p:spPr>
          <a:xfrm>
            <a:off x="1520355" y="2762159"/>
            <a:ext cx="9489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A </a:t>
            </a:r>
            <a:r>
              <a:rPr lang="it-IT" dirty="0"/>
              <a:t>stato di avanzamento lavori</a:t>
            </a:r>
            <a:r>
              <a:rPr lang="it-IT" b="0" dirty="0"/>
              <a:t>, previa presentazione della documentazione riportata ai </a:t>
            </a:r>
          </a:p>
          <a:p>
            <a:r>
              <a:rPr lang="it-IT" b="0" dirty="0"/>
              <a:t>punti 17.6 e 17.8, che attesti il </a:t>
            </a:r>
            <a:r>
              <a:rPr lang="it-IT" dirty="0"/>
              <a:t>sostenimento di almeno il 70% delle spese ammissibili </a:t>
            </a:r>
            <a:r>
              <a:rPr lang="it-IT" b="0" dirty="0"/>
              <a:t>e, ove il </a:t>
            </a:r>
          </a:p>
          <a:p>
            <a:r>
              <a:rPr lang="it-IT" b="0" dirty="0"/>
              <a:t>progetto sia sottoposto </a:t>
            </a:r>
            <a:r>
              <a:rPr lang="it-IT" dirty="0"/>
              <a:t>a controllo di primo livello</a:t>
            </a:r>
            <a:r>
              <a:rPr lang="it-IT" b="0" dirty="0"/>
              <a:t>, previa verifica della rendicontazione da parte </a:t>
            </a:r>
          </a:p>
          <a:p>
            <a:r>
              <a:rPr lang="it-IT" b="0" dirty="0"/>
              <a:t>del controllore. Tale somma è </a:t>
            </a:r>
            <a:r>
              <a:rPr lang="it-IT" dirty="0"/>
              <a:t>decurtata dell’importo erogato a titolo di anticipo </a:t>
            </a:r>
            <a:r>
              <a:rPr lang="it-IT" b="0" dirty="0"/>
              <a:t>se ricevuto</a:t>
            </a:r>
            <a:endParaRPr lang="it-IT" sz="1200" b="0" i="1" dirty="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0601F8A-2904-402E-8722-FCC93001AC8C}"/>
              </a:ext>
            </a:extLst>
          </p:cNvPr>
          <p:cNvSpPr txBox="1"/>
          <p:nvPr/>
        </p:nvSpPr>
        <p:spPr>
          <a:xfrm>
            <a:off x="1015201" y="2762159"/>
            <a:ext cx="48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FB00785-DCE0-4FAF-B1E0-B0F2D0F3AA51}"/>
              </a:ext>
            </a:extLst>
          </p:cNvPr>
          <p:cNvSpPr txBox="1"/>
          <p:nvPr/>
        </p:nvSpPr>
        <p:spPr>
          <a:xfrm>
            <a:off x="1023248" y="4130150"/>
            <a:ext cx="48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3.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DBEAD400-7EFF-4508-A2F6-8C3D5C764894}"/>
              </a:ext>
            </a:extLst>
          </p:cNvPr>
          <p:cNvCxnSpPr>
            <a:cxnSpLocks/>
          </p:cNvCxnSpPr>
          <p:nvPr/>
        </p:nvCxnSpPr>
        <p:spPr>
          <a:xfrm>
            <a:off x="1165453" y="1263403"/>
            <a:ext cx="0" cy="778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1E3C7795-BE82-4515-91B1-FE05CEE39402}"/>
              </a:ext>
            </a:extLst>
          </p:cNvPr>
          <p:cNvCxnSpPr>
            <a:cxnSpLocks/>
          </p:cNvCxnSpPr>
          <p:nvPr/>
        </p:nvCxnSpPr>
        <p:spPr>
          <a:xfrm>
            <a:off x="1160741" y="3214089"/>
            <a:ext cx="0" cy="830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F2C180D8-599F-4AD5-BEF6-B57C10831BBD}"/>
              </a:ext>
            </a:extLst>
          </p:cNvPr>
          <p:cNvCxnSpPr>
            <a:cxnSpLocks/>
          </p:cNvCxnSpPr>
          <p:nvPr/>
        </p:nvCxnSpPr>
        <p:spPr>
          <a:xfrm>
            <a:off x="1165453" y="2552555"/>
            <a:ext cx="0" cy="156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835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2739568" y="1621670"/>
            <a:ext cx="5810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FASI SUCCESSIVE (cenni)</a:t>
            </a:r>
            <a:endParaRPr lang="it-IT" sz="40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Elemento grafico 2" descr="Elenco di controllo con riempimento a tinta unita">
            <a:extLst>
              <a:ext uri="{FF2B5EF4-FFF2-40B4-BE49-F238E27FC236}">
                <a16:creationId xmlns:a16="http://schemas.microsoft.com/office/drawing/2014/main" id="{427CCBB1-6116-F726-F35C-6916A38C6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935" y="1273799"/>
            <a:ext cx="1935800" cy="19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88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17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MONITORAGGIO, RENDICONTAZIONE E CONTROLLO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646778-DC48-4BF4-AD37-968446B722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32927" r="81298" b="57675"/>
          <a:stretch/>
        </p:blipFill>
        <p:spPr>
          <a:xfrm>
            <a:off x="1013979" y="204922"/>
            <a:ext cx="740122" cy="760415"/>
          </a:xfrm>
          <a:prstGeom prst="rect">
            <a:avLst/>
          </a:prstGeom>
        </p:spPr>
      </p:pic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A13A130-E6B5-4A32-8D94-53BAF11025A0}"/>
              </a:ext>
            </a:extLst>
          </p:cNvPr>
          <p:cNvCxnSpPr>
            <a:cxnSpLocks/>
          </p:cNvCxnSpPr>
          <p:nvPr/>
        </p:nvCxnSpPr>
        <p:spPr>
          <a:xfrm>
            <a:off x="1378104" y="2733594"/>
            <a:ext cx="0" cy="215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>
            <a:extLst>
              <a:ext uri="{FF2B5EF4-FFF2-40B4-BE49-F238E27FC236}">
                <a16:creationId xmlns:a16="http://schemas.microsoft.com/office/drawing/2014/main" id="{7BBEE4A0-473E-4BCF-B0A6-4E9ADFD91806}"/>
              </a:ext>
            </a:extLst>
          </p:cNvPr>
          <p:cNvSpPr/>
          <p:nvPr/>
        </p:nvSpPr>
        <p:spPr>
          <a:xfrm>
            <a:off x="1331832" y="1373892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C191148-6EC5-47AE-BF14-DEC0A9E85FD8}"/>
              </a:ext>
            </a:extLst>
          </p:cNvPr>
          <p:cNvSpPr txBox="1"/>
          <p:nvPr/>
        </p:nvSpPr>
        <p:spPr>
          <a:xfrm>
            <a:off x="1530988" y="1235498"/>
            <a:ext cx="4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Implementazione SISPREG da parte del beneficiario </a:t>
            </a:r>
            <a:endParaRPr lang="it-IT" sz="1200" b="0" i="1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057989C-72A4-4203-8267-F0DF4D98BBC9}"/>
              </a:ext>
            </a:extLst>
          </p:cNvPr>
          <p:cNvSpPr txBox="1"/>
          <p:nvPr/>
        </p:nvSpPr>
        <p:spPr>
          <a:xfrm>
            <a:off x="7559143" y="1235497"/>
            <a:ext cx="35408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MONITORAGGIO IGRUE</a:t>
            </a:r>
          </a:p>
        </p:txBody>
      </p:sp>
      <p:sp>
        <p:nvSpPr>
          <p:cNvPr id="36" name="Freccia in giù 35">
            <a:extLst>
              <a:ext uri="{FF2B5EF4-FFF2-40B4-BE49-F238E27FC236}">
                <a16:creationId xmlns:a16="http://schemas.microsoft.com/office/drawing/2014/main" id="{B99C6CDF-CC0A-49FD-9E74-B46CB9518128}"/>
              </a:ext>
            </a:extLst>
          </p:cNvPr>
          <p:cNvSpPr/>
          <p:nvPr/>
        </p:nvSpPr>
        <p:spPr>
          <a:xfrm rot="16200000">
            <a:off x="6986631" y="1243664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90F08880-28ED-4E48-BC4E-6AEF9CDAC6D1}"/>
              </a:ext>
            </a:extLst>
          </p:cNvPr>
          <p:cNvSpPr/>
          <p:nvPr/>
        </p:nvSpPr>
        <p:spPr>
          <a:xfrm>
            <a:off x="1331832" y="2025238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526C639-7CD4-4D6D-A803-5F140CAB1A5C}"/>
              </a:ext>
            </a:extLst>
          </p:cNvPr>
          <p:cNvSpPr txBox="1"/>
          <p:nvPr/>
        </p:nvSpPr>
        <p:spPr>
          <a:xfrm>
            <a:off x="1530987" y="1886844"/>
            <a:ext cx="5266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Rendicontazione spese ammissibili ( </a:t>
            </a:r>
            <a:r>
              <a:rPr lang="it-IT" b="0" dirty="0">
                <a:solidFill>
                  <a:schemeClr val="accent2"/>
                </a:solidFill>
              </a:rPr>
              <a:t>!</a:t>
            </a:r>
            <a:r>
              <a:rPr lang="it-IT" b="0" dirty="0"/>
              <a:t> conformità )</a:t>
            </a:r>
            <a:endParaRPr lang="it-IT" sz="1200" b="0" i="1" dirty="0"/>
          </a:p>
        </p:txBody>
      </p:sp>
      <p:sp>
        <p:nvSpPr>
          <p:cNvPr id="41" name="Freccia in giù 40">
            <a:extLst>
              <a:ext uri="{FF2B5EF4-FFF2-40B4-BE49-F238E27FC236}">
                <a16:creationId xmlns:a16="http://schemas.microsoft.com/office/drawing/2014/main" id="{A05F84C9-D968-49AC-912F-739D94315A3E}"/>
              </a:ext>
            </a:extLst>
          </p:cNvPr>
          <p:cNvSpPr/>
          <p:nvPr/>
        </p:nvSpPr>
        <p:spPr>
          <a:xfrm rot="16200000">
            <a:off x="6986632" y="1895010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AB76C09-54CC-480D-99AD-016C23805906}"/>
              </a:ext>
            </a:extLst>
          </p:cNvPr>
          <p:cNvSpPr txBox="1"/>
          <p:nvPr/>
        </p:nvSpPr>
        <p:spPr>
          <a:xfrm>
            <a:off x="7440962" y="1772059"/>
            <a:ext cx="4459251" cy="71583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it-IT" sz="1200" dirty="0">
                <a:hlinkClick r:id="rId3"/>
              </a:rPr>
              <a:t>https://new.regione.vda.it/europa/fondi-e-programmi/fondo-europeo-di-sviluppo-regionale/fesr-2021-27/gestione-e-controllo-fesr-2021-27</a:t>
            </a:r>
            <a:endParaRPr lang="it-IT" sz="1200" dirty="0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781DD840-914B-4636-93A0-E02293D08EAB}"/>
              </a:ext>
            </a:extLst>
          </p:cNvPr>
          <p:cNvSpPr/>
          <p:nvPr/>
        </p:nvSpPr>
        <p:spPr>
          <a:xfrm>
            <a:off x="1331832" y="2641050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08ACC15-DB01-4BD5-84D7-F46E45F8C7CA}"/>
              </a:ext>
            </a:extLst>
          </p:cNvPr>
          <p:cNvSpPr txBox="1"/>
          <p:nvPr/>
        </p:nvSpPr>
        <p:spPr>
          <a:xfrm>
            <a:off x="1530987" y="2502656"/>
            <a:ext cx="5266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Documenti rendicontazione a saldo</a:t>
            </a:r>
            <a:endParaRPr lang="it-IT" sz="1200" b="0" i="1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B509F92-FBE0-412A-B927-7A4D85C873D7}"/>
              </a:ext>
            </a:extLst>
          </p:cNvPr>
          <p:cNvSpPr txBox="1"/>
          <p:nvPr/>
        </p:nvSpPr>
        <p:spPr>
          <a:xfrm>
            <a:off x="2169533" y="2967584"/>
            <a:ext cx="970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Rendicontazione tecnico-economica</a:t>
            </a:r>
          </a:p>
        </p:txBody>
      </p:sp>
      <p:pic>
        <p:nvPicPr>
          <p:cNvPr id="54" name="Elemento grafico 53" descr="Segno di spunta con riempimento a tinta unita">
            <a:extLst>
              <a:ext uri="{FF2B5EF4-FFF2-40B4-BE49-F238E27FC236}">
                <a16:creationId xmlns:a16="http://schemas.microsoft.com/office/drawing/2014/main" id="{353F3420-C0DE-43F2-AC1D-C7BBF150E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5619" y="3027140"/>
            <a:ext cx="280749" cy="280749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A960366-90B1-4C88-A9F9-89217A4FEE43}"/>
              </a:ext>
            </a:extLst>
          </p:cNvPr>
          <p:cNvSpPr txBox="1"/>
          <p:nvPr/>
        </p:nvSpPr>
        <p:spPr>
          <a:xfrm>
            <a:off x="2169533" y="3351652"/>
            <a:ext cx="970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Comunicazione avvenuta conclusione intervento oggetto di contributo</a:t>
            </a:r>
            <a:r>
              <a:rPr lang="it-IT" sz="1800" b="0" dirty="0"/>
              <a:t> </a:t>
            </a:r>
            <a:endParaRPr lang="it-IT" sz="1800" dirty="0"/>
          </a:p>
        </p:txBody>
      </p:sp>
      <p:pic>
        <p:nvPicPr>
          <p:cNvPr id="57" name="Elemento grafico 56" descr="Segno di spunta con riempimento a tinta unita">
            <a:extLst>
              <a:ext uri="{FF2B5EF4-FFF2-40B4-BE49-F238E27FC236}">
                <a16:creationId xmlns:a16="http://schemas.microsoft.com/office/drawing/2014/main" id="{7992BE29-E116-4128-87EF-C9C2F97E2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5619" y="3453740"/>
            <a:ext cx="280749" cy="280749"/>
          </a:xfrm>
          <a:prstGeom prst="rect">
            <a:avLst/>
          </a:prstGeom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AF8BC9A-9E1B-4290-BE87-3FDB62EF3EBC}"/>
              </a:ext>
            </a:extLst>
          </p:cNvPr>
          <p:cNvSpPr txBox="1"/>
          <p:nvPr/>
        </p:nvSpPr>
        <p:spPr>
          <a:xfrm>
            <a:off x="2169533" y="3771528"/>
            <a:ext cx="970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APE post intervento</a:t>
            </a:r>
          </a:p>
        </p:txBody>
      </p:sp>
      <p:pic>
        <p:nvPicPr>
          <p:cNvPr id="59" name="Elemento grafico 58" descr="Segno di spunta con riempimento a tinta unita">
            <a:extLst>
              <a:ext uri="{FF2B5EF4-FFF2-40B4-BE49-F238E27FC236}">
                <a16:creationId xmlns:a16="http://schemas.microsoft.com/office/drawing/2014/main" id="{E6A668ED-B3A4-466F-BB14-F7626827F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5619" y="3831084"/>
            <a:ext cx="280749" cy="280749"/>
          </a:xfrm>
          <a:prstGeom prst="rect">
            <a:avLst/>
          </a:prstGeom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818C6870-2FF5-40D0-8FC2-C58C50F3519B}"/>
              </a:ext>
            </a:extLst>
          </p:cNvPr>
          <p:cNvSpPr txBox="1"/>
          <p:nvPr/>
        </p:nvSpPr>
        <p:spPr>
          <a:xfrm>
            <a:off x="2193386" y="4173008"/>
            <a:ext cx="970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dirty="0"/>
              <a:t>Dichiarazione aderenza principi DNSH</a:t>
            </a:r>
          </a:p>
        </p:txBody>
      </p:sp>
      <p:pic>
        <p:nvPicPr>
          <p:cNvPr id="61" name="Elemento grafico 60" descr="Segno di spunta con riempimento a tinta unita">
            <a:extLst>
              <a:ext uri="{FF2B5EF4-FFF2-40B4-BE49-F238E27FC236}">
                <a16:creationId xmlns:a16="http://schemas.microsoft.com/office/drawing/2014/main" id="{187B3C8F-6D56-4516-A050-4E9960D05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9472" y="4232564"/>
            <a:ext cx="280749" cy="280749"/>
          </a:xfrm>
          <a:prstGeom prst="rect">
            <a:avLst/>
          </a:prstGeom>
        </p:spPr>
      </p:pic>
      <p:sp>
        <p:nvSpPr>
          <p:cNvPr id="62" name="Freccia in giù 61">
            <a:extLst>
              <a:ext uri="{FF2B5EF4-FFF2-40B4-BE49-F238E27FC236}">
                <a16:creationId xmlns:a16="http://schemas.microsoft.com/office/drawing/2014/main" id="{CB7B1691-8B8E-4D3B-AFE8-9AF54D8656DB}"/>
              </a:ext>
            </a:extLst>
          </p:cNvPr>
          <p:cNvSpPr/>
          <p:nvPr/>
        </p:nvSpPr>
        <p:spPr>
          <a:xfrm rot="16200000">
            <a:off x="6930751" y="2591067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76E0A8EB-34B8-467C-88AB-7A8AAF27058C}"/>
              </a:ext>
            </a:extLst>
          </p:cNvPr>
          <p:cNvSpPr txBox="1"/>
          <p:nvPr/>
        </p:nvSpPr>
        <p:spPr>
          <a:xfrm>
            <a:off x="7544105" y="2542216"/>
            <a:ext cx="35408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INDICATORI </a:t>
            </a:r>
            <a:r>
              <a:rPr lang="it-IT" b="1" dirty="0"/>
              <a:t>RCO 19</a:t>
            </a:r>
            <a:r>
              <a:rPr lang="it-IT" dirty="0"/>
              <a:t> E </a:t>
            </a:r>
            <a:r>
              <a:rPr lang="it-IT" b="1" dirty="0"/>
              <a:t>RCR 26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BE24814-E79C-4B31-BA3E-81E849B14533}"/>
              </a:ext>
            </a:extLst>
          </p:cNvPr>
          <p:cNvSpPr txBox="1"/>
          <p:nvPr/>
        </p:nvSpPr>
        <p:spPr>
          <a:xfrm>
            <a:off x="1651590" y="4740219"/>
            <a:ext cx="8364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Entro 90 gg</a:t>
            </a:r>
            <a:r>
              <a:rPr lang="it-IT" sz="14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 dalla data di ultimazione degli interventi oggetto di contributo</a:t>
            </a:r>
            <a:endParaRPr lang="it-IT" sz="1400" i="1" dirty="0">
              <a:solidFill>
                <a:schemeClr val="accent1"/>
              </a:solidFill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1A65824-7B23-4CC4-B035-829BAF0E319B}"/>
              </a:ext>
            </a:extLst>
          </p:cNvPr>
          <p:cNvCxnSpPr>
            <a:cxnSpLocks/>
          </p:cNvCxnSpPr>
          <p:nvPr/>
        </p:nvCxnSpPr>
        <p:spPr>
          <a:xfrm>
            <a:off x="1371211" y="4889765"/>
            <a:ext cx="227214" cy="4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e 65">
            <a:extLst>
              <a:ext uri="{FF2B5EF4-FFF2-40B4-BE49-F238E27FC236}">
                <a16:creationId xmlns:a16="http://schemas.microsoft.com/office/drawing/2014/main" id="{C513F222-A9AC-4241-8EF7-FFC440CF0E70}"/>
              </a:ext>
            </a:extLst>
          </p:cNvPr>
          <p:cNvSpPr/>
          <p:nvPr/>
        </p:nvSpPr>
        <p:spPr>
          <a:xfrm>
            <a:off x="1331832" y="5455164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D84DA1BD-566C-4C2C-A2B6-4303C6B0969D}"/>
              </a:ext>
            </a:extLst>
          </p:cNvPr>
          <p:cNvSpPr txBox="1"/>
          <p:nvPr/>
        </p:nvSpPr>
        <p:spPr>
          <a:xfrm>
            <a:off x="1530988" y="5316770"/>
            <a:ext cx="4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Controllo e documentazione integrativa</a:t>
            </a:r>
            <a:endParaRPr lang="it-IT" sz="1200" b="0" i="1" dirty="0"/>
          </a:p>
        </p:txBody>
      </p:sp>
      <p:sp>
        <p:nvSpPr>
          <p:cNvPr id="68" name="Freccia in giù 67">
            <a:extLst>
              <a:ext uri="{FF2B5EF4-FFF2-40B4-BE49-F238E27FC236}">
                <a16:creationId xmlns:a16="http://schemas.microsoft.com/office/drawing/2014/main" id="{0EE9D2A8-8048-4026-809A-6847A73A90C7}"/>
              </a:ext>
            </a:extLst>
          </p:cNvPr>
          <p:cNvSpPr/>
          <p:nvPr/>
        </p:nvSpPr>
        <p:spPr>
          <a:xfrm rot="16200000">
            <a:off x="6986631" y="5324936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FEBC0A6-4A0C-492E-BD01-C349B4D4D7C0}"/>
              </a:ext>
            </a:extLst>
          </p:cNvPr>
          <p:cNvSpPr txBox="1"/>
          <p:nvPr/>
        </p:nvSpPr>
        <p:spPr>
          <a:xfrm>
            <a:off x="7440962" y="5300808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17.11_17.20)  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7093682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9651C3-588F-4B3B-B221-D6EB5002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7" t="33267" r="62753" b="58200"/>
          <a:stretch/>
        </p:blipFill>
        <p:spPr>
          <a:xfrm>
            <a:off x="902989" y="225876"/>
            <a:ext cx="930656" cy="781244"/>
          </a:xfrm>
          <a:prstGeom prst="rect">
            <a:avLst/>
          </a:prstGeom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18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VARIAZIONI DI PROGETTO E PROROGHE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7BBEE4A0-473E-4BCF-B0A6-4E9ADFD91806}"/>
              </a:ext>
            </a:extLst>
          </p:cNvPr>
          <p:cNvSpPr/>
          <p:nvPr/>
        </p:nvSpPr>
        <p:spPr>
          <a:xfrm>
            <a:off x="1331832" y="1373892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C191148-6EC5-47AE-BF14-DEC0A9E85FD8}"/>
              </a:ext>
            </a:extLst>
          </p:cNvPr>
          <p:cNvSpPr txBox="1"/>
          <p:nvPr/>
        </p:nvSpPr>
        <p:spPr>
          <a:xfrm>
            <a:off x="1530987" y="1235498"/>
            <a:ext cx="979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È consentito presentare </a:t>
            </a:r>
            <a:r>
              <a:rPr lang="it-IT" u="sng" dirty="0"/>
              <a:t>una sola variazione</a:t>
            </a:r>
            <a:r>
              <a:rPr lang="it-IT" sz="1200" b="0" dirty="0"/>
              <a:t> </a:t>
            </a:r>
            <a:r>
              <a:rPr lang="it-IT" b="0" dirty="0"/>
              <a:t>per tutta la durata del progetto e solo dopo il ricevimento del provvedimento di concessione 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B509F92-FBE0-412A-B927-7A4D85C873D7}"/>
              </a:ext>
            </a:extLst>
          </p:cNvPr>
          <p:cNvSpPr txBox="1"/>
          <p:nvPr/>
        </p:nvSpPr>
        <p:spPr>
          <a:xfrm>
            <a:off x="2169534" y="2054506"/>
            <a:ext cx="729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Condizioni scostamento </a:t>
            </a:r>
            <a:r>
              <a:rPr lang="it-IT" sz="1800" dirty="0"/>
              <a:t>max 20%</a:t>
            </a:r>
            <a:r>
              <a:rPr lang="it-IT" sz="1800" b="0" dirty="0"/>
              <a:t> delle </a:t>
            </a:r>
            <a:r>
              <a:rPr lang="it-IT" sz="1800" dirty="0"/>
              <a:t>singole voci di spesa/valore totale approvato di ciascuna voce </a:t>
            </a:r>
            <a:r>
              <a:rPr lang="it-IT" sz="1800" b="0" dirty="0"/>
              <a:t>o </a:t>
            </a:r>
            <a:r>
              <a:rPr lang="it-IT" sz="1800" dirty="0"/>
              <a:t>modifiche non sostanziali</a:t>
            </a:r>
          </a:p>
        </p:txBody>
      </p:sp>
      <p:pic>
        <p:nvPicPr>
          <p:cNvPr id="54" name="Elemento grafico 53" descr="Segno di spunta con riempimento a tinta unita">
            <a:extLst>
              <a:ext uri="{FF2B5EF4-FFF2-40B4-BE49-F238E27FC236}">
                <a16:creationId xmlns:a16="http://schemas.microsoft.com/office/drawing/2014/main" id="{353F3420-C0DE-43F2-AC1D-C7BBF150E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5619" y="2114062"/>
            <a:ext cx="280749" cy="280749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576CD90-3DF4-49A5-8611-3F9C38147C93}"/>
              </a:ext>
            </a:extLst>
          </p:cNvPr>
          <p:cNvSpPr txBox="1"/>
          <p:nvPr/>
        </p:nvSpPr>
        <p:spPr>
          <a:xfrm>
            <a:off x="2169533" y="2736446"/>
            <a:ext cx="713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Condizioni scostamento </a:t>
            </a:r>
            <a:r>
              <a:rPr lang="it-IT" sz="1800" dirty="0"/>
              <a:t>maggiore del 20%</a:t>
            </a:r>
            <a:r>
              <a:rPr lang="it-IT" sz="1800" b="0" dirty="0"/>
              <a:t> delle </a:t>
            </a:r>
            <a:r>
              <a:rPr lang="it-IT" sz="1800" dirty="0"/>
              <a:t>singole voci di spesa</a:t>
            </a:r>
          </a:p>
        </p:txBody>
      </p:sp>
      <p:pic>
        <p:nvPicPr>
          <p:cNvPr id="38" name="Elemento grafico 37" descr="Segno di spunta con riempimento a tinta unita">
            <a:extLst>
              <a:ext uri="{FF2B5EF4-FFF2-40B4-BE49-F238E27FC236}">
                <a16:creationId xmlns:a16="http://schemas.microsoft.com/office/drawing/2014/main" id="{E8D050BD-E8B5-4E90-9869-B3C69259A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5618" y="2796002"/>
            <a:ext cx="280749" cy="280749"/>
          </a:xfrm>
          <a:prstGeom prst="rect">
            <a:avLst/>
          </a:prstGeom>
        </p:spPr>
      </p:pic>
      <p:sp>
        <p:nvSpPr>
          <p:cNvPr id="42" name="Freccia in giù 41">
            <a:extLst>
              <a:ext uri="{FF2B5EF4-FFF2-40B4-BE49-F238E27FC236}">
                <a16:creationId xmlns:a16="http://schemas.microsoft.com/office/drawing/2014/main" id="{3CD638A1-E7C9-4EFE-81E0-A5FF9BC7D2D9}"/>
              </a:ext>
            </a:extLst>
          </p:cNvPr>
          <p:cNvSpPr/>
          <p:nvPr/>
        </p:nvSpPr>
        <p:spPr>
          <a:xfrm rot="16200000">
            <a:off x="9600863" y="2197486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48AC6C1-D8B5-4AAA-BD8D-52A1DF7F0FCF}"/>
              </a:ext>
            </a:extLst>
          </p:cNvPr>
          <p:cNvSpPr txBox="1"/>
          <p:nvPr/>
        </p:nvSpPr>
        <p:spPr>
          <a:xfrm>
            <a:off x="10055194" y="2173358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18.3 a)  </a:t>
            </a:r>
            <a:endParaRPr lang="it-IT" sz="1600" i="1" dirty="0"/>
          </a:p>
        </p:txBody>
      </p:sp>
      <p:sp>
        <p:nvSpPr>
          <p:cNvPr id="46" name="Freccia in giù 45">
            <a:extLst>
              <a:ext uri="{FF2B5EF4-FFF2-40B4-BE49-F238E27FC236}">
                <a16:creationId xmlns:a16="http://schemas.microsoft.com/office/drawing/2014/main" id="{59EB1E22-D03D-48C2-9223-F46F52E42FF1}"/>
              </a:ext>
            </a:extLst>
          </p:cNvPr>
          <p:cNvSpPr/>
          <p:nvPr/>
        </p:nvSpPr>
        <p:spPr>
          <a:xfrm rot="16200000">
            <a:off x="9570686" y="2742871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B449F0C-B632-4970-AB46-43B9E1DF48B9}"/>
              </a:ext>
            </a:extLst>
          </p:cNvPr>
          <p:cNvSpPr txBox="1"/>
          <p:nvPr/>
        </p:nvSpPr>
        <p:spPr>
          <a:xfrm>
            <a:off x="10025017" y="2718743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18.3 b)  </a:t>
            </a:r>
            <a:endParaRPr lang="it-IT" sz="1600" i="1" dirty="0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69608E05-B1C0-4D3B-9110-069723367A96}"/>
              </a:ext>
            </a:extLst>
          </p:cNvPr>
          <p:cNvSpPr/>
          <p:nvPr/>
        </p:nvSpPr>
        <p:spPr>
          <a:xfrm>
            <a:off x="1331832" y="3545799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1BF7275-758F-4678-AACF-51A3C6F749D6}"/>
              </a:ext>
            </a:extLst>
          </p:cNvPr>
          <p:cNvSpPr txBox="1"/>
          <p:nvPr/>
        </p:nvSpPr>
        <p:spPr>
          <a:xfrm>
            <a:off x="1530987" y="3407405"/>
            <a:ext cx="979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Non sono comunque ammissibili: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ABEF4CD0-D747-442A-A3DB-D1479DBF5A04}"/>
              </a:ext>
            </a:extLst>
          </p:cNvPr>
          <p:cNvSpPr txBox="1"/>
          <p:nvPr/>
        </p:nvSpPr>
        <p:spPr>
          <a:xfrm>
            <a:off x="2126189" y="3943449"/>
            <a:ext cx="9489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Variazioni che comportano una </a:t>
            </a:r>
            <a:r>
              <a:rPr lang="it-IT" dirty="0"/>
              <a:t>diminuzione del punteggio attribuito </a:t>
            </a:r>
            <a:r>
              <a:rPr lang="it-IT" b="0" dirty="0"/>
              <a:t>dalla commissione di valutazione in fase di istruttoria tecnico-finanziaria con conseguente riposizionamento in  graduatoria al di sotto dell’ultimo progetto finanziato. </a:t>
            </a:r>
            <a:endParaRPr lang="it-IT" sz="1200" b="0" i="1" dirty="0"/>
          </a:p>
        </p:txBody>
      </p:sp>
      <p:pic>
        <p:nvPicPr>
          <p:cNvPr id="67" name="Elemento grafico 66" descr="Chiudi con riempimento a tinta unita">
            <a:extLst>
              <a:ext uri="{FF2B5EF4-FFF2-40B4-BE49-F238E27FC236}">
                <a16:creationId xmlns:a16="http://schemas.microsoft.com/office/drawing/2014/main" id="{CE9091E0-5D23-49A0-830B-DF30C4155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5618" y="3982921"/>
            <a:ext cx="280749" cy="280749"/>
          </a:xfrm>
          <a:prstGeom prst="rect">
            <a:avLst/>
          </a:prstGeom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D22604B-E7E5-4DF6-8649-F5AA3931DC47}"/>
              </a:ext>
            </a:extLst>
          </p:cNvPr>
          <p:cNvSpPr txBox="1"/>
          <p:nvPr/>
        </p:nvSpPr>
        <p:spPr>
          <a:xfrm>
            <a:off x="2102336" y="4890449"/>
            <a:ext cx="9489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Variazioni che incidano sulle condizioni di ammissibilità </a:t>
            </a:r>
            <a:r>
              <a:rPr lang="it-IT" sz="1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2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par. 4, 5 e 6) </a:t>
            </a:r>
            <a:endParaRPr lang="it-IT" sz="1200" b="0" i="1" dirty="0"/>
          </a:p>
        </p:txBody>
      </p:sp>
      <p:pic>
        <p:nvPicPr>
          <p:cNvPr id="69" name="Elemento grafico 68" descr="Chiudi con riempimento a tinta unita">
            <a:extLst>
              <a:ext uri="{FF2B5EF4-FFF2-40B4-BE49-F238E27FC236}">
                <a16:creationId xmlns:a16="http://schemas.microsoft.com/office/drawing/2014/main" id="{6246C189-E4FC-418D-BF59-8F6F2B062D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0880" y="4935811"/>
            <a:ext cx="280749" cy="280749"/>
          </a:xfrm>
          <a:prstGeom prst="rect">
            <a:avLst/>
          </a:prstGeom>
        </p:spPr>
      </p:pic>
      <p:sp>
        <p:nvSpPr>
          <p:cNvPr id="71" name="Ovale 70">
            <a:extLst>
              <a:ext uri="{FF2B5EF4-FFF2-40B4-BE49-F238E27FC236}">
                <a16:creationId xmlns:a16="http://schemas.microsoft.com/office/drawing/2014/main" id="{1346BEEF-C285-4479-AC2B-30BB4F07170D}"/>
              </a:ext>
            </a:extLst>
          </p:cNvPr>
          <p:cNvSpPr/>
          <p:nvPr/>
        </p:nvSpPr>
        <p:spPr>
          <a:xfrm>
            <a:off x="1331832" y="5699715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947664A3-12CC-4A91-8FBE-BCC626C6DE17}"/>
              </a:ext>
            </a:extLst>
          </p:cNvPr>
          <p:cNvSpPr txBox="1"/>
          <p:nvPr/>
        </p:nvSpPr>
        <p:spPr>
          <a:xfrm>
            <a:off x="1530988" y="5561321"/>
            <a:ext cx="4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Accoglimento variazioni e proroga</a:t>
            </a:r>
            <a:endParaRPr lang="it-IT" sz="1200" b="0" i="1" dirty="0"/>
          </a:p>
        </p:txBody>
      </p:sp>
      <p:sp>
        <p:nvSpPr>
          <p:cNvPr id="73" name="Freccia in giù 72">
            <a:extLst>
              <a:ext uri="{FF2B5EF4-FFF2-40B4-BE49-F238E27FC236}">
                <a16:creationId xmlns:a16="http://schemas.microsoft.com/office/drawing/2014/main" id="{71513600-84D2-4E66-943C-EB5D63B30A70}"/>
              </a:ext>
            </a:extLst>
          </p:cNvPr>
          <p:cNvSpPr/>
          <p:nvPr/>
        </p:nvSpPr>
        <p:spPr>
          <a:xfrm rot="16200000">
            <a:off x="6986631" y="5569487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5C066986-46B8-474F-877C-400BFF271A90}"/>
              </a:ext>
            </a:extLst>
          </p:cNvPr>
          <p:cNvSpPr txBox="1"/>
          <p:nvPr/>
        </p:nvSpPr>
        <p:spPr>
          <a:xfrm>
            <a:off x="7440962" y="5545359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18.5_18.8)  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8898028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20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VISIBILIT</a:t>
            </a: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 panose="020F0502020204030204" pitchFamily="34" charset="0"/>
                <a:sym typeface="Lato"/>
              </a:rPr>
              <a:t>À, TRASPARENZA E COMUNICAZIONE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7BBEE4A0-473E-4BCF-B0A6-4E9ADFD91806}"/>
              </a:ext>
            </a:extLst>
          </p:cNvPr>
          <p:cNvSpPr/>
          <p:nvPr/>
        </p:nvSpPr>
        <p:spPr>
          <a:xfrm>
            <a:off x="926841" y="1422529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C191148-6EC5-47AE-BF14-DEC0A9E85FD8}"/>
              </a:ext>
            </a:extLst>
          </p:cNvPr>
          <p:cNvSpPr txBox="1"/>
          <p:nvPr/>
        </p:nvSpPr>
        <p:spPr>
          <a:xfrm>
            <a:off x="1125996" y="1284135"/>
            <a:ext cx="979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I  beneficiari si impegnano a rispettare gli </a:t>
            </a:r>
            <a:r>
              <a:rPr lang="it-IT" dirty="0"/>
              <a:t>obblighi</a:t>
            </a:r>
            <a:r>
              <a:rPr lang="it-IT" b="0" dirty="0"/>
              <a:t> in materia di </a:t>
            </a:r>
            <a:r>
              <a:rPr lang="it-IT" dirty="0"/>
              <a:t>visibilità, trasparenza e comunicazione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B509F92-FBE0-412A-B927-7A4D85C873D7}"/>
              </a:ext>
            </a:extLst>
          </p:cNvPr>
          <p:cNvSpPr txBox="1"/>
          <p:nvPr/>
        </p:nvSpPr>
        <p:spPr>
          <a:xfrm>
            <a:off x="1787948" y="1871333"/>
            <a:ext cx="729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Descrizione operazione e sostegno UE sul proprio sito web e social media </a:t>
            </a:r>
            <a:endParaRPr lang="it-IT" sz="1800" dirty="0"/>
          </a:p>
        </p:txBody>
      </p:sp>
      <p:pic>
        <p:nvPicPr>
          <p:cNvPr id="54" name="Elemento grafico 53" descr="Segno di spunta con riempimento a tinta unita">
            <a:extLst>
              <a:ext uri="{FF2B5EF4-FFF2-40B4-BE49-F238E27FC236}">
                <a16:creationId xmlns:a16="http://schemas.microsoft.com/office/drawing/2014/main" id="{353F3420-C0DE-43F2-AC1D-C7BBF150E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033" y="1930889"/>
            <a:ext cx="280749" cy="280749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576CD90-3DF4-49A5-8611-3F9C38147C93}"/>
              </a:ext>
            </a:extLst>
          </p:cNvPr>
          <p:cNvSpPr txBox="1"/>
          <p:nvPr/>
        </p:nvSpPr>
        <p:spPr>
          <a:xfrm>
            <a:off x="1787947" y="2406107"/>
            <a:ext cx="713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Apponendo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blocco istituzionale loghi su documenti e materiali per la comunicazione relativi all’operazione</a:t>
            </a:r>
            <a:endParaRPr lang="it-IT" sz="1800" dirty="0"/>
          </a:p>
        </p:txBody>
      </p:sp>
      <p:pic>
        <p:nvPicPr>
          <p:cNvPr id="38" name="Elemento grafico 37" descr="Segno di spunta con riempimento a tinta unita">
            <a:extLst>
              <a:ext uri="{FF2B5EF4-FFF2-40B4-BE49-F238E27FC236}">
                <a16:creationId xmlns:a16="http://schemas.microsoft.com/office/drawing/2014/main" id="{E8D050BD-E8B5-4E90-9869-B3C69259A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032" y="2465663"/>
            <a:ext cx="280749" cy="280749"/>
          </a:xfrm>
          <a:prstGeom prst="rect">
            <a:avLst/>
          </a:prstGeom>
        </p:spPr>
      </p:pic>
      <p:sp>
        <p:nvSpPr>
          <p:cNvPr id="42" name="Freccia in giù 41">
            <a:extLst>
              <a:ext uri="{FF2B5EF4-FFF2-40B4-BE49-F238E27FC236}">
                <a16:creationId xmlns:a16="http://schemas.microsoft.com/office/drawing/2014/main" id="{3CD638A1-E7C9-4EFE-81E0-A5FF9BC7D2D9}"/>
              </a:ext>
            </a:extLst>
          </p:cNvPr>
          <p:cNvSpPr/>
          <p:nvPr/>
        </p:nvSpPr>
        <p:spPr>
          <a:xfrm rot="16200000">
            <a:off x="9320964" y="1914188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48AC6C1-D8B5-4AAA-BD8D-52A1DF7F0FCF}"/>
              </a:ext>
            </a:extLst>
          </p:cNvPr>
          <p:cNvSpPr txBox="1"/>
          <p:nvPr/>
        </p:nvSpPr>
        <p:spPr>
          <a:xfrm>
            <a:off x="9775294" y="1890060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20.1 a)  </a:t>
            </a:r>
            <a:endParaRPr lang="it-IT" sz="1600" i="1" dirty="0"/>
          </a:p>
        </p:txBody>
      </p:sp>
      <p:sp>
        <p:nvSpPr>
          <p:cNvPr id="46" name="Freccia in giù 45">
            <a:extLst>
              <a:ext uri="{FF2B5EF4-FFF2-40B4-BE49-F238E27FC236}">
                <a16:creationId xmlns:a16="http://schemas.microsoft.com/office/drawing/2014/main" id="{59EB1E22-D03D-48C2-9223-F46F52E42FF1}"/>
              </a:ext>
            </a:extLst>
          </p:cNvPr>
          <p:cNvSpPr/>
          <p:nvPr/>
        </p:nvSpPr>
        <p:spPr>
          <a:xfrm rot="16200000">
            <a:off x="9320963" y="2438405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B449F0C-B632-4970-AB46-43B9E1DF48B9}"/>
              </a:ext>
            </a:extLst>
          </p:cNvPr>
          <p:cNvSpPr txBox="1"/>
          <p:nvPr/>
        </p:nvSpPr>
        <p:spPr>
          <a:xfrm>
            <a:off x="9775294" y="2414277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20.1 b)  </a:t>
            </a:r>
            <a:endParaRPr lang="it-IT" sz="1600" i="1" dirty="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0C961796-1301-437B-A35F-C349B5CDBD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15254" r="73499" b="17307"/>
          <a:stretch/>
        </p:blipFill>
        <p:spPr>
          <a:xfrm>
            <a:off x="1034595" y="228200"/>
            <a:ext cx="806645" cy="709268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9B1EB49-3765-42A3-9499-0208A4ECE791}"/>
              </a:ext>
            </a:extLst>
          </p:cNvPr>
          <p:cNvSpPr txBox="1"/>
          <p:nvPr/>
        </p:nvSpPr>
        <p:spPr>
          <a:xfrm>
            <a:off x="1761992" y="3123308"/>
            <a:ext cx="713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Esponendo targhe o cartelloni permanenti chiaramente visibili al pubblico in cui compaia emblema UE</a:t>
            </a:r>
            <a:r>
              <a:rPr lang="it-IT" sz="1400" b="0" i="1" dirty="0"/>
              <a:t> (per operazioni il cui costo è maggiore di 500.000 euro)</a:t>
            </a:r>
            <a:endParaRPr lang="it-IT" sz="1800" i="1" dirty="0"/>
          </a:p>
        </p:txBody>
      </p:sp>
      <p:pic>
        <p:nvPicPr>
          <p:cNvPr id="32" name="Elemento grafico 31" descr="Segno di spunta con riempimento a tinta unita">
            <a:extLst>
              <a:ext uri="{FF2B5EF4-FFF2-40B4-BE49-F238E27FC236}">
                <a16:creationId xmlns:a16="http://schemas.microsoft.com/office/drawing/2014/main" id="{CAC6BDC9-C4CB-4131-9FF8-BDF799C25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8077" y="3182864"/>
            <a:ext cx="280749" cy="280749"/>
          </a:xfrm>
          <a:prstGeom prst="rect">
            <a:avLst/>
          </a:prstGeom>
        </p:spPr>
      </p:pic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688F0A72-6ED3-4322-B42B-BDA6337CBE8B}"/>
              </a:ext>
            </a:extLst>
          </p:cNvPr>
          <p:cNvSpPr/>
          <p:nvPr/>
        </p:nvSpPr>
        <p:spPr>
          <a:xfrm rot="16200000">
            <a:off x="9295008" y="3155606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516C9AD-D02B-425E-9A3D-F76F6B80CC1C}"/>
              </a:ext>
            </a:extLst>
          </p:cNvPr>
          <p:cNvSpPr txBox="1"/>
          <p:nvPr/>
        </p:nvSpPr>
        <p:spPr>
          <a:xfrm>
            <a:off x="9749339" y="3131478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20.1 c)  </a:t>
            </a:r>
            <a:endParaRPr lang="it-IT" sz="1600" i="1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42B6791-7916-404E-B56C-630507E1AD06}"/>
              </a:ext>
            </a:extLst>
          </p:cNvPr>
          <p:cNvSpPr txBox="1"/>
          <p:nvPr/>
        </p:nvSpPr>
        <p:spPr>
          <a:xfrm>
            <a:off x="1761992" y="3930354"/>
            <a:ext cx="71339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Esponendo un poster di misura non inferiore a un formato  A3 o un display elettronico equivalente in cui sia evidente il sostegno ricevuto dai fondi </a:t>
            </a:r>
            <a:r>
              <a:rPr lang="it-IT" sz="1400" b="0" i="1" dirty="0"/>
              <a:t>(per operazioni il cui costo è minore di 500.000 euro)</a:t>
            </a:r>
            <a:endParaRPr lang="it-IT" sz="1800" i="1" dirty="0"/>
          </a:p>
        </p:txBody>
      </p:sp>
      <p:pic>
        <p:nvPicPr>
          <p:cNvPr id="39" name="Elemento grafico 38" descr="Segno di spunta con riempimento a tinta unita">
            <a:extLst>
              <a:ext uri="{FF2B5EF4-FFF2-40B4-BE49-F238E27FC236}">
                <a16:creationId xmlns:a16="http://schemas.microsoft.com/office/drawing/2014/main" id="{DA10D691-4614-4213-AE65-17392B4A8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8077" y="3989910"/>
            <a:ext cx="280749" cy="280749"/>
          </a:xfrm>
          <a:prstGeom prst="rect">
            <a:avLst/>
          </a:prstGeom>
        </p:spPr>
      </p:pic>
      <p:sp>
        <p:nvSpPr>
          <p:cNvPr id="40" name="Freccia in giù 39">
            <a:extLst>
              <a:ext uri="{FF2B5EF4-FFF2-40B4-BE49-F238E27FC236}">
                <a16:creationId xmlns:a16="http://schemas.microsoft.com/office/drawing/2014/main" id="{3EA5AEF6-B4EC-4626-B7C4-F2F5136A0268}"/>
              </a:ext>
            </a:extLst>
          </p:cNvPr>
          <p:cNvSpPr/>
          <p:nvPr/>
        </p:nvSpPr>
        <p:spPr>
          <a:xfrm rot="16200000">
            <a:off x="9295008" y="3962652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D790807-D2F4-4D42-AC5C-D5C7340E52CD}"/>
              </a:ext>
            </a:extLst>
          </p:cNvPr>
          <p:cNvSpPr txBox="1"/>
          <p:nvPr/>
        </p:nvSpPr>
        <p:spPr>
          <a:xfrm>
            <a:off x="9749339" y="3938524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20.1 d)  </a:t>
            </a:r>
            <a:endParaRPr lang="it-IT" sz="1600" i="1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8BC636F-F3E5-42A8-8FE5-359CC4771E44}"/>
              </a:ext>
            </a:extLst>
          </p:cNvPr>
          <p:cNvSpPr txBox="1"/>
          <p:nvPr/>
        </p:nvSpPr>
        <p:spPr>
          <a:xfrm>
            <a:off x="1530987" y="5032622"/>
            <a:ext cx="9451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3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600" dirty="0"/>
              <a:t>In caso di </a:t>
            </a:r>
            <a:r>
              <a:rPr lang="it-IT" sz="1600" b="1" dirty="0"/>
              <a:t>mancato rispetto </a:t>
            </a:r>
            <a:r>
              <a:rPr lang="it-IT" sz="1600" dirty="0"/>
              <a:t>da parte del beneficiario di tali </a:t>
            </a:r>
            <a:r>
              <a:rPr lang="it-IT" sz="1600" b="1" dirty="0"/>
              <a:t>obblighi</a:t>
            </a:r>
            <a:r>
              <a:rPr lang="it-IT" sz="1600" dirty="0"/>
              <a:t> e qualora </a:t>
            </a:r>
            <a:r>
              <a:rPr lang="it-IT" sz="1600" b="1" dirty="0"/>
              <a:t>non siano state poste in essere azioni correttive</a:t>
            </a:r>
            <a:r>
              <a:rPr lang="it-IT" sz="1600" dirty="0"/>
              <a:t>, l’</a:t>
            </a:r>
            <a:r>
              <a:rPr lang="it-IT" sz="1600" dirty="0" err="1"/>
              <a:t>AdG</a:t>
            </a:r>
            <a:r>
              <a:rPr lang="it-IT" sz="1600" dirty="0"/>
              <a:t> applica opportuni </a:t>
            </a:r>
            <a:r>
              <a:rPr lang="it-IT" sz="1600" b="1" dirty="0"/>
              <a:t>meccanismi sanzionatori </a:t>
            </a:r>
            <a:r>
              <a:rPr lang="it-IT" sz="1600" dirty="0"/>
              <a:t>che possono prevedere la </a:t>
            </a:r>
            <a:r>
              <a:rPr lang="it-IT" sz="1600" b="1" dirty="0"/>
              <a:t>riduzione del contributo concesso fino al 3%</a:t>
            </a:r>
          </a:p>
        </p:txBody>
      </p:sp>
      <p:pic>
        <p:nvPicPr>
          <p:cNvPr id="44" name="Elemento grafico 43" descr="Punto esclamativo con riempimento a tinta unita">
            <a:extLst>
              <a:ext uri="{FF2B5EF4-FFF2-40B4-BE49-F238E27FC236}">
                <a16:creationId xmlns:a16="http://schemas.microsoft.com/office/drawing/2014/main" id="{0A0BBDFD-E765-4865-A6B9-AD9C129004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5716" y="5290093"/>
            <a:ext cx="292388" cy="2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01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21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OBBLIGHI DEI SOGGETTI BENEFICIARI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7BBEE4A0-473E-4BCF-B0A6-4E9ADFD91806}"/>
              </a:ext>
            </a:extLst>
          </p:cNvPr>
          <p:cNvSpPr/>
          <p:nvPr/>
        </p:nvSpPr>
        <p:spPr>
          <a:xfrm>
            <a:off x="926841" y="1422529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C191148-6EC5-47AE-BF14-DEC0A9E85FD8}"/>
              </a:ext>
            </a:extLst>
          </p:cNvPr>
          <p:cNvSpPr txBox="1"/>
          <p:nvPr/>
        </p:nvSpPr>
        <p:spPr>
          <a:xfrm>
            <a:off x="1125996" y="1284135"/>
            <a:ext cx="10293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I beneficiari sono responsabili dell’</a:t>
            </a:r>
            <a:r>
              <a:rPr lang="it-IT" dirty="0"/>
              <a:t>avvio e gestione delle procedure amministrative e tecniche </a:t>
            </a:r>
            <a:r>
              <a:rPr lang="it-IT" b="0" dirty="0"/>
              <a:t>necessarie all’</a:t>
            </a:r>
            <a:r>
              <a:rPr lang="it-IT" dirty="0"/>
              <a:t>attuazione del progetto </a:t>
            </a:r>
            <a:r>
              <a:rPr lang="it-IT" b="0" dirty="0"/>
              <a:t>e della successiva predisposizione della </a:t>
            </a:r>
            <a:r>
              <a:rPr lang="it-IT" dirty="0"/>
              <a:t>documentazione amministrativa, tecnica e contabile</a:t>
            </a:r>
            <a:r>
              <a:rPr lang="it-IT" b="0" dirty="0"/>
              <a:t> necessaria per la </a:t>
            </a:r>
            <a:r>
              <a:rPr lang="it-IT" dirty="0"/>
              <a:t>rendicontazione delle spese</a:t>
            </a:r>
            <a:r>
              <a:rPr lang="it-IT" b="0" dirty="0"/>
              <a:t>, ad esempio:</a:t>
            </a:r>
            <a:endParaRPr lang="it-IT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576CD90-3DF4-49A5-8611-3F9C38147C93}"/>
              </a:ext>
            </a:extLst>
          </p:cNvPr>
          <p:cNvSpPr txBox="1"/>
          <p:nvPr/>
        </p:nvSpPr>
        <p:spPr>
          <a:xfrm>
            <a:off x="1787947" y="2406107"/>
            <a:ext cx="713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Rispetto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normativa sulle procedure a evidenza pubblica per l’acquisizione di beni e servizi e la realizzazione di opere pubbliche</a:t>
            </a:r>
            <a:endParaRPr lang="it-IT" sz="1800" dirty="0"/>
          </a:p>
        </p:txBody>
      </p:sp>
      <p:pic>
        <p:nvPicPr>
          <p:cNvPr id="38" name="Elemento grafico 37" descr="Segno di spunta con riempimento a tinta unita">
            <a:extLst>
              <a:ext uri="{FF2B5EF4-FFF2-40B4-BE49-F238E27FC236}">
                <a16:creationId xmlns:a16="http://schemas.microsoft.com/office/drawing/2014/main" id="{E8D050BD-E8B5-4E90-9869-B3C69259A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032" y="2465663"/>
            <a:ext cx="280749" cy="280749"/>
          </a:xfrm>
          <a:prstGeom prst="rect">
            <a:avLst/>
          </a:prstGeom>
        </p:spPr>
      </p:pic>
      <p:sp>
        <p:nvSpPr>
          <p:cNvPr id="46" name="Freccia in giù 45">
            <a:extLst>
              <a:ext uri="{FF2B5EF4-FFF2-40B4-BE49-F238E27FC236}">
                <a16:creationId xmlns:a16="http://schemas.microsoft.com/office/drawing/2014/main" id="{59EB1E22-D03D-48C2-9223-F46F52E42FF1}"/>
              </a:ext>
            </a:extLst>
          </p:cNvPr>
          <p:cNvSpPr/>
          <p:nvPr/>
        </p:nvSpPr>
        <p:spPr>
          <a:xfrm rot="16200000">
            <a:off x="9320963" y="2438405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B449F0C-B632-4970-AB46-43B9E1DF48B9}"/>
              </a:ext>
            </a:extLst>
          </p:cNvPr>
          <p:cNvSpPr txBox="1"/>
          <p:nvPr/>
        </p:nvSpPr>
        <p:spPr>
          <a:xfrm>
            <a:off x="9775294" y="2414277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21.2)  </a:t>
            </a:r>
            <a:endParaRPr lang="it-IT" sz="1600" i="1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9B1EB49-3765-42A3-9499-0208A4ECE791}"/>
              </a:ext>
            </a:extLst>
          </p:cNvPr>
          <p:cNvSpPr txBox="1"/>
          <p:nvPr/>
        </p:nvSpPr>
        <p:spPr>
          <a:xfrm>
            <a:off x="1761992" y="3123308"/>
            <a:ext cx="713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Dare comunicazione dell’avvio del progetto su SISPREG entro 45 giorni dalla data del provvedimento di approvazione della graduatoria definitiva e di concessione del contributo</a:t>
            </a:r>
            <a:endParaRPr lang="it-IT" sz="1800" i="1" dirty="0"/>
          </a:p>
        </p:txBody>
      </p:sp>
      <p:pic>
        <p:nvPicPr>
          <p:cNvPr id="32" name="Elemento grafico 31" descr="Segno di spunta con riempimento a tinta unita">
            <a:extLst>
              <a:ext uri="{FF2B5EF4-FFF2-40B4-BE49-F238E27FC236}">
                <a16:creationId xmlns:a16="http://schemas.microsoft.com/office/drawing/2014/main" id="{CAC6BDC9-C4CB-4131-9FF8-BDF799C25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8077" y="3182864"/>
            <a:ext cx="280749" cy="280749"/>
          </a:xfrm>
          <a:prstGeom prst="rect">
            <a:avLst/>
          </a:prstGeom>
        </p:spPr>
      </p:pic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688F0A72-6ED3-4322-B42B-BDA6337CBE8B}"/>
              </a:ext>
            </a:extLst>
          </p:cNvPr>
          <p:cNvSpPr/>
          <p:nvPr/>
        </p:nvSpPr>
        <p:spPr>
          <a:xfrm rot="16200000">
            <a:off x="9295008" y="3155606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516C9AD-D02B-425E-9A3D-F76F6B80CC1C}"/>
              </a:ext>
            </a:extLst>
          </p:cNvPr>
          <p:cNvSpPr txBox="1"/>
          <p:nvPr/>
        </p:nvSpPr>
        <p:spPr>
          <a:xfrm>
            <a:off x="9749339" y="3131478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21.3 a)  </a:t>
            </a:r>
            <a:endParaRPr lang="it-IT" sz="1600" i="1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42B6791-7916-404E-B56C-630507E1AD06}"/>
              </a:ext>
            </a:extLst>
          </p:cNvPr>
          <p:cNvSpPr txBox="1"/>
          <p:nvPr/>
        </p:nvSpPr>
        <p:spPr>
          <a:xfrm>
            <a:off x="1761992" y="4186308"/>
            <a:ext cx="713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Attuare il progetto secondo quanto definito nella proposta progettuale</a:t>
            </a:r>
            <a:endParaRPr lang="it-IT" sz="1800" i="1" dirty="0"/>
          </a:p>
        </p:txBody>
      </p:sp>
      <p:pic>
        <p:nvPicPr>
          <p:cNvPr id="39" name="Elemento grafico 38" descr="Segno di spunta con riempimento a tinta unita">
            <a:extLst>
              <a:ext uri="{FF2B5EF4-FFF2-40B4-BE49-F238E27FC236}">
                <a16:creationId xmlns:a16="http://schemas.microsoft.com/office/drawing/2014/main" id="{DA10D691-4614-4213-AE65-17392B4A8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8077" y="4245864"/>
            <a:ext cx="280749" cy="280749"/>
          </a:xfrm>
          <a:prstGeom prst="rect">
            <a:avLst/>
          </a:prstGeom>
        </p:spPr>
      </p:pic>
      <p:sp>
        <p:nvSpPr>
          <p:cNvPr id="40" name="Freccia in giù 39">
            <a:extLst>
              <a:ext uri="{FF2B5EF4-FFF2-40B4-BE49-F238E27FC236}">
                <a16:creationId xmlns:a16="http://schemas.microsoft.com/office/drawing/2014/main" id="{3EA5AEF6-B4EC-4626-B7C4-F2F5136A0268}"/>
              </a:ext>
            </a:extLst>
          </p:cNvPr>
          <p:cNvSpPr/>
          <p:nvPr/>
        </p:nvSpPr>
        <p:spPr>
          <a:xfrm rot="16200000">
            <a:off x="9295008" y="4154812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D790807-D2F4-4D42-AC5C-D5C7340E52CD}"/>
              </a:ext>
            </a:extLst>
          </p:cNvPr>
          <p:cNvSpPr txBox="1"/>
          <p:nvPr/>
        </p:nvSpPr>
        <p:spPr>
          <a:xfrm>
            <a:off x="9749339" y="4130684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21.3 b)  </a:t>
            </a:r>
            <a:endParaRPr lang="it-IT" sz="1600" i="1" dirty="0"/>
          </a:p>
        </p:txBody>
      </p:sp>
      <p:pic>
        <p:nvPicPr>
          <p:cNvPr id="4" name="Elemento grafico 3" descr="Avviso con riempimento a tinta unita">
            <a:extLst>
              <a:ext uri="{FF2B5EF4-FFF2-40B4-BE49-F238E27FC236}">
                <a16:creationId xmlns:a16="http://schemas.microsoft.com/office/drawing/2014/main" id="{79481EBA-36ED-4FDD-8B99-0C76064D6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97" y="227183"/>
            <a:ext cx="713614" cy="713614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1083840-4965-46BE-955A-9F246345F005}"/>
              </a:ext>
            </a:extLst>
          </p:cNvPr>
          <p:cNvSpPr txBox="1"/>
          <p:nvPr/>
        </p:nvSpPr>
        <p:spPr>
          <a:xfrm>
            <a:off x="1776060" y="4834838"/>
            <a:ext cx="713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Rispettare il cronoprogramma di spesa del progetto</a:t>
            </a:r>
            <a:endParaRPr lang="it-IT" sz="1800" i="1" dirty="0"/>
          </a:p>
        </p:txBody>
      </p:sp>
      <p:pic>
        <p:nvPicPr>
          <p:cNvPr id="49" name="Elemento grafico 48" descr="Segno di spunta con riempimento a tinta unita">
            <a:extLst>
              <a:ext uri="{FF2B5EF4-FFF2-40B4-BE49-F238E27FC236}">
                <a16:creationId xmlns:a16="http://schemas.microsoft.com/office/drawing/2014/main" id="{21D54136-EDD6-404C-8E13-A7999C097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145" y="4894394"/>
            <a:ext cx="280749" cy="280749"/>
          </a:xfrm>
          <a:prstGeom prst="rect">
            <a:avLst/>
          </a:prstGeom>
        </p:spPr>
      </p:pic>
      <p:sp>
        <p:nvSpPr>
          <p:cNvPr id="50" name="Freccia in giù 49">
            <a:extLst>
              <a:ext uri="{FF2B5EF4-FFF2-40B4-BE49-F238E27FC236}">
                <a16:creationId xmlns:a16="http://schemas.microsoft.com/office/drawing/2014/main" id="{706FA11F-3910-4D7A-BEC3-4EBC314B3AFD}"/>
              </a:ext>
            </a:extLst>
          </p:cNvPr>
          <p:cNvSpPr/>
          <p:nvPr/>
        </p:nvSpPr>
        <p:spPr>
          <a:xfrm rot="16200000">
            <a:off x="9309076" y="4803342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9B81C76-66EB-4D33-99B2-99C196EAF98D}"/>
              </a:ext>
            </a:extLst>
          </p:cNvPr>
          <p:cNvSpPr txBox="1"/>
          <p:nvPr/>
        </p:nvSpPr>
        <p:spPr>
          <a:xfrm>
            <a:off x="9763407" y="4779214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21.3 c)  </a:t>
            </a:r>
            <a:endParaRPr lang="it-IT" sz="1600" i="1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A2D5C12B-56E9-4C10-93D5-9F8F2243439A}"/>
              </a:ext>
            </a:extLst>
          </p:cNvPr>
          <p:cNvSpPr txBox="1"/>
          <p:nvPr/>
        </p:nvSpPr>
        <p:spPr>
          <a:xfrm>
            <a:off x="1259268" y="5380762"/>
            <a:ext cx="32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2400" dirty="0">
                <a:solidFill>
                  <a:schemeClr val="accent1"/>
                </a:solidFill>
              </a:rPr>
              <a:t>…</a:t>
            </a:r>
            <a:endParaRPr lang="it-IT" sz="2400" i="1" dirty="0">
              <a:solidFill>
                <a:schemeClr val="accent1"/>
              </a:solidFill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D252123-8710-4BCA-A538-04CC0369573A}"/>
              </a:ext>
            </a:extLst>
          </p:cNvPr>
          <p:cNvSpPr txBox="1"/>
          <p:nvPr/>
        </p:nvSpPr>
        <p:spPr>
          <a:xfrm>
            <a:off x="1761992" y="5473095"/>
            <a:ext cx="713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i="1" dirty="0"/>
              <a:t>Vedasi elenco (esemplificativo e non esaustivo) obblighi </a:t>
            </a:r>
          </a:p>
        </p:txBody>
      </p:sp>
      <p:sp>
        <p:nvSpPr>
          <p:cNvPr id="57" name="Freccia in giù 56">
            <a:extLst>
              <a:ext uri="{FF2B5EF4-FFF2-40B4-BE49-F238E27FC236}">
                <a16:creationId xmlns:a16="http://schemas.microsoft.com/office/drawing/2014/main" id="{BC348684-8AF9-4DF0-82AA-7B7DDB0D0193}"/>
              </a:ext>
            </a:extLst>
          </p:cNvPr>
          <p:cNvSpPr/>
          <p:nvPr/>
        </p:nvSpPr>
        <p:spPr>
          <a:xfrm rot="16200000">
            <a:off x="8342293" y="4493613"/>
            <a:ext cx="133111" cy="2357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7F81515-7E78-46AC-8426-082F4E477749}"/>
              </a:ext>
            </a:extLst>
          </p:cNvPr>
          <p:cNvSpPr txBox="1"/>
          <p:nvPr/>
        </p:nvSpPr>
        <p:spPr>
          <a:xfrm>
            <a:off x="9749338" y="5517894"/>
            <a:ext cx="15637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21)  </a:t>
            </a:r>
            <a:endParaRPr lang="it-IT" sz="1600" i="1" dirty="0"/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99A7CEE2-3ADF-4C8E-AEE4-DCB113DB743F}"/>
              </a:ext>
            </a:extLst>
          </p:cNvPr>
          <p:cNvCxnSpPr>
            <a:cxnSpLocks/>
          </p:cNvCxnSpPr>
          <p:nvPr/>
        </p:nvCxnSpPr>
        <p:spPr>
          <a:xfrm rot="16200000" flipH="1">
            <a:off x="-923307" y="3471551"/>
            <a:ext cx="4110075" cy="3188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017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DCAAFBE8-07C4-4A26-A583-797B7E158DF6}"/>
              </a:ext>
            </a:extLst>
          </p:cNvPr>
          <p:cNvSpPr/>
          <p:nvPr/>
        </p:nvSpPr>
        <p:spPr>
          <a:xfrm>
            <a:off x="926841" y="170334"/>
            <a:ext cx="914399" cy="914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23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1;p2">
            <a:extLst>
              <a:ext uri="{FF2B5EF4-FFF2-40B4-BE49-F238E27FC236}">
                <a16:creationId xmlns:a16="http://schemas.microsoft.com/office/drawing/2014/main" id="{92F21A02-A4B4-45AE-8432-84AD33267242}"/>
              </a:ext>
            </a:extLst>
          </p:cNvPr>
          <p:cNvSpPr txBox="1"/>
          <p:nvPr/>
        </p:nvSpPr>
        <p:spPr>
          <a:xfrm>
            <a:off x="1" y="85590"/>
            <a:ext cx="121618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Calibri"/>
                <a:cs typeface="Calibri"/>
                <a:sym typeface="Lato"/>
              </a:rPr>
              <a:t>RINUNCIA AL CONTRIBUTO E REVOCA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7BBEE4A0-473E-4BCF-B0A6-4E9ADFD91806}"/>
              </a:ext>
            </a:extLst>
          </p:cNvPr>
          <p:cNvSpPr/>
          <p:nvPr/>
        </p:nvSpPr>
        <p:spPr>
          <a:xfrm>
            <a:off x="926841" y="1422529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C191148-6EC5-47AE-BF14-DEC0A9E85FD8}"/>
              </a:ext>
            </a:extLst>
          </p:cNvPr>
          <p:cNvSpPr txBox="1"/>
          <p:nvPr/>
        </p:nvSpPr>
        <p:spPr>
          <a:xfrm>
            <a:off x="1125996" y="1284135"/>
            <a:ext cx="10293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l beneficiario può presentare istanza di </a:t>
            </a:r>
            <a:r>
              <a:rPr lang="it-IT" dirty="0"/>
              <a:t>rinuncia al contributo </a:t>
            </a:r>
            <a:r>
              <a:rPr lang="it-IT" b="0" dirty="0"/>
              <a:t>alla struttura regionale competente:</a:t>
            </a:r>
            <a:endParaRPr lang="it-IT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576CD90-3DF4-49A5-8611-3F9C38147C93}"/>
              </a:ext>
            </a:extLst>
          </p:cNvPr>
          <p:cNvSpPr txBox="1"/>
          <p:nvPr/>
        </p:nvSpPr>
        <p:spPr>
          <a:xfrm>
            <a:off x="1787947" y="1961853"/>
            <a:ext cx="592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Prima dell’adozione del provvedimento di concessione </a:t>
            </a:r>
          </a:p>
          <a:p>
            <a:r>
              <a:rPr lang="it-IT" sz="1800" b="0" dirty="0"/>
              <a:t>del contributo, comportando il rigetto della domanda </a:t>
            </a:r>
            <a:endParaRPr lang="it-IT" sz="1800" dirty="0"/>
          </a:p>
        </p:txBody>
      </p:sp>
      <p:pic>
        <p:nvPicPr>
          <p:cNvPr id="38" name="Elemento grafico 37" descr="Segno di spunta con riempimento a tinta unita">
            <a:extLst>
              <a:ext uri="{FF2B5EF4-FFF2-40B4-BE49-F238E27FC236}">
                <a16:creationId xmlns:a16="http://schemas.microsoft.com/office/drawing/2014/main" id="{E8D050BD-E8B5-4E90-9869-B3C69259A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032" y="2021409"/>
            <a:ext cx="280749" cy="280749"/>
          </a:xfrm>
          <a:prstGeom prst="rect">
            <a:avLst/>
          </a:prstGeom>
        </p:spPr>
      </p:pic>
      <p:sp>
        <p:nvSpPr>
          <p:cNvPr id="46" name="Freccia in giù 45">
            <a:extLst>
              <a:ext uri="{FF2B5EF4-FFF2-40B4-BE49-F238E27FC236}">
                <a16:creationId xmlns:a16="http://schemas.microsoft.com/office/drawing/2014/main" id="{59EB1E22-D03D-48C2-9223-F46F52E42FF1}"/>
              </a:ext>
            </a:extLst>
          </p:cNvPr>
          <p:cNvSpPr/>
          <p:nvPr/>
        </p:nvSpPr>
        <p:spPr>
          <a:xfrm rot="16200000">
            <a:off x="7502187" y="2101331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9B1EB49-3765-42A3-9499-0208A4ECE791}"/>
              </a:ext>
            </a:extLst>
          </p:cNvPr>
          <p:cNvSpPr txBox="1"/>
          <p:nvPr/>
        </p:nvSpPr>
        <p:spPr>
          <a:xfrm>
            <a:off x="1761993" y="2772713"/>
            <a:ext cx="486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Successivamente all’adozione del provvedimento di concessione del contributo</a:t>
            </a:r>
            <a:endParaRPr lang="it-IT" sz="1800" i="1" dirty="0"/>
          </a:p>
        </p:txBody>
      </p:sp>
      <p:pic>
        <p:nvPicPr>
          <p:cNvPr id="32" name="Elemento grafico 31" descr="Segno di spunta con riempimento a tinta unita">
            <a:extLst>
              <a:ext uri="{FF2B5EF4-FFF2-40B4-BE49-F238E27FC236}">
                <a16:creationId xmlns:a16="http://schemas.microsoft.com/office/drawing/2014/main" id="{CAC6BDC9-C4CB-4131-9FF8-BDF799C25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8077" y="2832269"/>
            <a:ext cx="240333" cy="280749"/>
          </a:xfrm>
          <a:prstGeom prst="rect">
            <a:avLst/>
          </a:prstGeom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A2D5C12B-56E9-4C10-93D5-9F8F2243439A}"/>
              </a:ext>
            </a:extLst>
          </p:cNvPr>
          <p:cNvSpPr txBox="1"/>
          <p:nvPr/>
        </p:nvSpPr>
        <p:spPr>
          <a:xfrm>
            <a:off x="1259268" y="5380762"/>
            <a:ext cx="32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2400" dirty="0">
                <a:solidFill>
                  <a:schemeClr val="accent1"/>
                </a:solidFill>
              </a:rPr>
              <a:t>…</a:t>
            </a:r>
            <a:endParaRPr lang="it-IT" sz="2400" i="1" dirty="0">
              <a:solidFill>
                <a:schemeClr val="accent1"/>
              </a:solidFill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D252123-8710-4BCA-A538-04CC0369573A}"/>
              </a:ext>
            </a:extLst>
          </p:cNvPr>
          <p:cNvSpPr txBox="1"/>
          <p:nvPr/>
        </p:nvSpPr>
        <p:spPr>
          <a:xfrm>
            <a:off x="1761992" y="5473095"/>
            <a:ext cx="713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i="1" dirty="0"/>
              <a:t>Vedasi elenco (esemplificativo e non esaustivo) casi revoca </a:t>
            </a:r>
          </a:p>
        </p:txBody>
      </p:sp>
      <p:sp>
        <p:nvSpPr>
          <p:cNvPr id="57" name="Freccia in giù 56">
            <a:extLst>
              <a:ext uri="{FF2B5EF4-FFF2-40B4-BE49-F238E27FC236}">
                <a16:creationId xmlns:a16="http://schemas.microsoft.com/office/drawing/2014/main" id="{BC348684-8AF9-4DF0-82AA-7B7DDB0D0193}"/>
              </a:ext>
            </a:extLst>
          </p:cNvPr>
          <p:cNvSpPr/>
          <p:nvPr/>
        </p:nvSpPr>
        <p:spPr>
          <a:xfrm rot="16200000">
            <a:off x="8547181" y="4698500"/>
            <a:ext cx="127369" cy="1953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7F81515-7E78-46AC-8426-082F4E477749}"/>
              </a:ext>
            </a:extLst>
          </p:cNvPr>
          <p:cNvSpPr txBox="1"/>
          <p:nvPr/>
        </p:nvSpPr>
        <p:spPr>
          <a:xfrm>
            <a:off x="9749338" y="5517894"/>
            <a:ext cx="15637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23)  </a:t>
            </a:r>
            <a:endParaRPr lang="it-IT" sz="1600" i="1" dirty="0"/>
          </a:p>
        </p:txBody>
      </p:sp>
      <p:pic>
        <p:nvPicPr>
          <p:cNvPr id="42" name="Elemento grafico 41" descr="Mano aperta con pianta con riempimento a tinta unita">
            <a:extLst>
              <a:ext uri="{FF2B5EF4-FFF2-40B4-BE49-F238E27FC236}">
                <a16:creationId xmlns:a16="http://schemas.microsoft.com/office/drawing/2014/main" id="{6773FA09-AE75-47A2-8D14-BF999FDB1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692" y="330975"/>
            <a:ext cx="914400" cy="914400"/>
          </a:xfrm>
          <a:prstGeom prst="rect">
            <a:avLst/>
          </a:prstGeom>
        </p:spPr>
      </p:pic>
      <p:grpSp>
        <p:nvGrpSpPr>
          <p:cNvPr id="43" name="Gruppo 42">
            <a:extLst>
              <a:ext uri="{FF2B5EF4-FFF2-40B4-BE49-F238E27FC236}">
                <a16:creationId xmlns:a16="http://schemas.microsoft.com/office/drawing/2014/main" id="{C2B073BF-1873-4455-A71B-4F7381D8DC3C}"/>
              </a:ext>
            </a:extLst>
          </p:cNvPr>
          <p:cNvGrpSpPr/>
          <p:nvPr/>
        </p:nvGrpSpPr>
        <p:grpSpPr>
          <a:xfrm>
            <a:off x="1113016" y="183677"/>
            <a:ext cx="619419" cy="619419"/>
            <a:chOff x="1519772" y="731659"/>
            <a:chExt cx="619419" cy="619419"/>
          </a:xfrm>
        </p:grpSpPr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233A6163-BC58-4F2A-AB6D-03C77E061EB0}"/>
                </a:ext>
              </a:extLst>
            </p:cNvPr>
            <p:cNvSpPr/>
            <p:nvPr/>
          </p:nvSpPr>
          <p:spPr>
            <a:xfrm>
              <a:off x="1519772" y="731659"/>
              <a:ext cx="619419" cy="619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5" name="Elemento grafico 44" descr="Euro con riempimento a tinta unita">
              <a:extLst>
                <a:ext uri="{FF2B5EF4-FFF2-40B4-BE49-F238E27FC236}">
                  <a16:creationId xmlns:a16="http://schemas.microsoft.com/office/drawing/2014/main" id="{E6BF4430-8D07-4F7A-98CC-467FC75B4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9772" y="765401"/>
              <a:ext cx="535531" cy="535531"/>
            </a:xfrm>
            <a:prstGeom prst="rect">
              <a:avLst/>
            </a:prstGeom>
          </p:spPr>
        </p:pic>
      </p:grpSp>
      <p:pic>
        <p:nvPicPr>
          <p:cNvPr id="5" name="Elemento grafico 4" descr="Chiudi con riempimento a tinta unita">
            <a:extLst>
              <a:ext uri="{FF2B5EF4-FFF2-40B4-BE49-F238E27FC236}">
                <a16:creationId xmlns:a16="http://schemas.microsoft.com/office/drawing/2014/main" id="{61BE7899-F78F-497C-925D-397D5A0B93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691" y="6967"/>
            <a:ext cx="914400" cy="914400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8A52EB3-840F-4433-8125-78DE8BEDE4DF}"/>
              </a:ext>
            </a:extLst>
          </p:cNvPr>
          <p:cNvSpPr txBox="1"/>
          <p:nvPr/>
        </p:nvSpPr>
        <p:spPr>
          <a:xfrm>
            <a:off x="8205384" y="2146518"/>
            <a:ext cx="3097052" cy="307777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RIGETTO DOMANDA</a:t>
            </a:r>
          </a:p>
        </p:txBody>
      </p:sp>
      <p:sp>
        <p:nvSpPr>
          <p:cNvPr id="59" name="Freccia in giù 58">
            <a:extLst>
              <a:ext uri="{FF2B5EF4-FFF2-40B4-BE49-F238E27FC236}">
                <a16:creationId xmlns:a16="http://schemas.microsoft.com/office/drawing/2014/main" id="{960CDD96-C934-421B-B3E9-97A51176AAD5}"/>
              </a:ext>
            </a:extLst>
          </p:cNvPr>
          <p:cNvSpPr/>
          <p:nvPr/>
        </p:nvSpPr>
        <p:spPr>
          <a:xfrm rot="16200000">
            <a:off x="7512791" y="2796467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0AA23B5-7D6A-451F-B998-ECEEA8D11C5A}"/>
              </a:ext>
            </a:extLst>
          </p:cNvPr>
          <p:cNvSpPr txBox="1"/>
          <p:nvPr/>
        </p:nvSpPr>
        <p:spPr>
          <a:xfrm>
            <a:off x="8215988" y="2841654"/>
            <a:ext cx="3097052" cy="307777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REVOCA CONTRIBUTO</a:t>
            </a: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3B707795-F14C-4316-A0AA-2371CC123720}"/>
              </a:ext>
            </a:extLst>
          </p:cNvPr>
          <p:cNvSpPr/>
          <p:nvPr/>
        </p:nvSpPr>
        <p:spPr>
          <a:xfrm>
            <a:off x="820514" y="3848065"/>
            <a:ext cx="92544" cy="92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475E765-C8C0-46B7-AA37-3F88F500601A}"/>
              </a:ext>
            </a:extLst>
          </p:cNvPr>
          <p:cNvSpPr txBox="1"/>
          <p:nvPr/>
        </p:nvSpPr>
        <p:spPr>
          <a:xfrm>
            <a:off x="1019669" y="3709671"/>
            <a:ext cx="10293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La </a:t>
            </a:r>
            <a:r>
              <a:rPr lang="it-IT" dirty="0"/>
              <a:t>revoca</a:t>
            </a:r>
            <a:r>
              <a:rPr lang="it-IT" b="0" dirty="0"/>
              <a:t>, </a:t>
            </a:r>
            <a:r>
              <a:rPr lang="it-IT" dirty="0"/>
              <a:t>totale o parziale </a:t>
            </a:r>
            <a:r>
              <a:rPr lang="it-IT" b="0" dirty="0"/>
              <a:t>del contributo, potrà avvenire anche nei seguenti casi:</a:t>
            </a:r>
            <a:endParaRPr lang="it-IT" dirty="0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57FD4BF9-97C1-4579-B1D8-C3EE37D7175A}"/>
              </a:ext>
            </a:extLst>
          </p:cNvPr>
          <p:cNvSpPr txBox="1"/>
          <p:nvPr/>
        </p:nvSpPr>
        <p:spPr>
          <a:xfrm>
            <a:off x="1761992" y="4186308"/>
            <a:ext cx="713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Perdita delle condizioni di ammissibilità </a:t>
            </a:r>
            <a:r>
              <a:rPr lang="it-IT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4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par. 4, 5 e 6) </a:t>
            </a:r>
            <a:endParaRPr lang="it-IT" sz="1800" i="1" dirty="0"/>
          </a:p>
        </p:txBody>
      </p:sp>
      <p:pic>
        <p:nvPicPr>
          <p:cNvPr id="64" name="Elemento grafico 63" descr="Segno di spunta con riempimento a tinta unita">
            <a:extLst>
              <a:ext uri="{FF2B5EF4-FFF2-40B4-BE49-F238E27FC236}">
                <a16:creationId xmlns:a16="http://schemas.microsoft.com/office/drawing/2014/main" id="{C371790F-4996-4F3F-AE9F-9697C9605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8077" y="4245864"/>
            <a:ext cx="280749" cy="280749"/>
          </a:xfrm>
          <a:prstGeom prst="rect">
            <a:avLst/>
          </a:prstGeom>
        </p:spPr>
      </p:pic>
      <p:sp>
        <p:nvSpPr>
          <p:cNvPr id="65" name="Freccia in giù 64">
            <a:extLst>
              <a:ext uri="{FF2B5EF4-FFF2-40B4-BE49-F238E27FC236}">
                <a16:creationId xmlns:a16="http://schemas.microsoft.com/office/drawing/2014/main" id="{E8114865-D5B2-478E-832C-2FEBF9E8BF24}"/>
              </a:ext>
            </a:extLst>
          </p:cNvPr>
          <p:cNvSpPr/>
          <p:nvPr/>
        </p:nvSpPr>
        <p:spPr>
          <a:xfrm rot="16200000">
            <a:off x="9295008" y="4154812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88F794A-CF05-43CB-B555-199DC3EBACFD}"/>
              </a:ext>
            </a:extLst>
          </p:cNvPr>
          <p:cNvSpPr txBox="1"/>
          <p:nvPr/>
        </p:nvSpPr>
        <p:spPr>
          <a:xfrm>
            <a:off x="9749339" y="4130684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23.1 a)  </a:t>
            </a:r>
            <a:endParaRPr lang="it-IT" sz="1600" i="1" dirty="0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77DEEAD-D3BA-4879-AEBE-D2E994710FDA}"/>
              </a:ext>
            </a:extLst>
          </p:cNvPr>
          <p:cNvSpPr txBox="1"/>
          <p:nvPr/>
        </p:nvSpPr>
        <p:spPr>
          <a:xfrm>
            <a:off x="1776060" y="4760407"/>
            <a:ext cx="713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sz="1800" b="0" dirty="0"/>
              <a:t>Nel caso di variazioni non ammissibili </a:t>
            </a:r>
            <a:r>
              <a:rPr lang="it-IT" sz="1400" b="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sz="1400" b="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rif.</a:t>
            </a:r>
            <a:r>
              <a:rPr lang="it-IT" sz="14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b="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pt</a:t>
            </a:r>
            <a:r>
              <a:rPr lang="it-IT" sz="1400" b="0" i="1" dirty="0">
                <a:solidFill>
                  <a:srgbClr val="000000"/>
                </a:solidFill>
                <a:latin typeface="Calibri" panose="020F0502020204030204" pitchFamily="34" charset="0"/>
              </a:rPr>
              <a:t>. 18.4)</a:t>
            </a:r>
            <a:r>
              <a:rPr lang="it-IT" sz="1800" b="0" dirty="0"/>
              <a:t>, ovvero nel caso di mancata autorizzazione delle variazioni da parte di RAVA</a:t>
            </a:r>
            <a:endParaRPr lang="it-IT" sz="1800" i="1" dirty="0"/>
          </a:p>
        </p:txBody>
      </p:sp>
      <p:pic>
        <p:nvPicPr>
          <p:cNvPr id="68" name="Elemento grafico 67" descr="Segno di spunta con riempimento a tinta unita">
            <a:extLst>
              <a:ext uri="{FF2B5EF4-FFF2-40B4-BE49-F238E27FC236}">
                <a16:creationId xmlns:a16="http://schemas.microsoft.com/office/drawing/2014/main" id="{E19EA45A-2150-4B79-B1E3-F0C60CF1F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145" y="4819963"/>
            <a:ext cx="280749" cy="280749"/>
          </a:xfrm>
          <a:prstGeom prst="rect">
            <a:avLst/>
          </a:prstGeom>
        </p:spPr>
      </p:pic>
      <p:sp>
        <p:nvSpPr>
          <p:cNvPr id="69" name="Freccia in giù 68">
            <a:extLst>
              <a:ext uri="{FF2B5EF4-FFF2-40B4-BE49-F238E27FC236}">
                <a16:creationId xmlns:a16="http://schemas.microsoft.com/office/drawing/2014/main" id="{33D9771C-B721-48C2-9561-F29725608CC8}"/>
              </a:ext>
            </a:extLst>
          </p:cNvPr>
          <p:cNvSpPr/>
          <p:nvPr/>
        </p:nvSpPr>
        <p:spPr>
          <a:xfrm rot="16200000">
            <a:off x="9309076" y="4728911"/>
            <a:ext cx="232095" cy="35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6E0629B3-9D61-4524-997F-255C43FCE636}"/>
              </a:ext>
            </a:extLst>
          </p:cNvPr>
          <p:cNvSpPr txBox="1"/>
          <p:nvPr/>
        </p:nvSpPr>
        <p:spPr>
          <a:xfrm>
            <a:off x="9763407" y="4704783"/>
            <a:ext cx="4273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/>
              <a:t>(</a:t>
            </a:r>
            <a:r>
              <a:rPr lang="it-IT" sz="1600" b="0" i="1" dirty="0" err="1"/>
              <a:t>rif.</a:t>
            </a:r>
            <a:r>
              <a:rPr lang="it-IT" sz="1600" b="0" i="1" dirty="0"/>
              <a:t> </a:t>
            </a:r>
            <a:r>
              <a:rPr lang="it-IT" sz="1600" b="0" i="1" dirty="0" err="1"/>
              <a:t>pt</a:t>
            </a:r>
            <a:r>
              <a:rPr lang="it-IT" sz="1600" b="0" i="1" dirty="0"/>
              <a:t>. 23.1 b)  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19631217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5029763" y="3005672"/>
            <a:ext cx="1975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GRAZIE!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74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IL CONTRIBUTO:  CUMULABILITÀ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9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 descr="Mano aperta con pianta con riempimento a tinta unita">
            <a:extLst>
              <a:ext uri="{FF2B5EF4-FFF2-40B4-BE49-F238E27FC236}">
                <a16:creationId xmlns:a16="http://schemas.microsoft.com/office/drawing/2014/main" id="{B3DF812E-E362-483B-AEB5-3EA6F9284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480" y="328987"/>
            <a:ext cx="914400" cy="91440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01E4DE52-B6F6-43FB-AFA1-430B3438C40D}"/>
              </a:ext>
            </a:extLst>
          </p:cNvPr>
          <p:cNvGrpSpPr/>
          <p:nvPr/>
        </p:nvGrpSpPr>
        <p:grpSpPr>
          <a:xfrm>
            <a:off x="885804" y="181689"/>
            <a:ext cx="619419" cy="619419"/>
            <a:chOff x="1519772" y="731659"/>
            <a:chExt cx="619419" cy="61941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C16F5EF1-03BD-4B93-85DB-7171611E5380}"/>
                </a:ext>
              </a:extLst>
            </p:cNvPr>
            <p:cNvSpPr/>
            <p:nvPr/>
          </p:nvSpPr>
          <p:spPr>
            <a:xfrm>
              <a:off x="1519772" y="731659"/>
              <a:ext cx="619419" cy="619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Elemento grafico 7" descr="Euro con riempimento a tinta unita">
              <a:extLst>
                <a:ext uri="{FF2B5EF4-FFF2-40B4-BE49-F238E27FC236}">
                  <a16:creationId xmlns:a16="http://schemas.microsoft.com/office/drawing/2014/main" id="{C8687966-B852-4C13-9F14-16FC54E80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9772" y="765401"/>
              <a:ext cx="535531" cy="535531"/>
            </a:xfrm>
            <a:prstGeom prst="rect">
              <a:avLst/>
            </a:prstGeom>
          </p:spPr>
        </p:pic>
      </p:grp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03D17ED-AA0D-4439-9B5C-ACA726F482F6}"/>
              </a:ext>
            </a:extLst>
          </p:cNvPr>
          <p:cNvSpPr txBox="1"/>
          <p:nvPr/>
        </p:nvSpPr>
        <p:spPr>
          <a:xfrm>
            <a:off x="1535539" y="1932429"/>
            <a:ext cx="9489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È ammesso il cumulo con altre forme di agevolazione europea </a:t>
            </a:r>
            <a:r>
              <a:rPr lang="it-IT" b="0" dirty="0"/>
              <a:t>a condizione che siano dirette a </a:t>
            </a:r>
            <a:r>
              <a:rPr lang="it-IT" dirty="0"/>
              <a:t>voci di spesa diverse</a:t>
            </a:r>
            <a:r>
              <a:rPr lang="it-IT" b="0" dirty="0"/>
              <a:t> da quelle oggetto di contributo nell’ambito del presente avviso </a:t>
            </a:r>
            <a:r>
              <a:rPr lang="it-IT" sz="1200" b="0" i="1" dirty="0"/>
              <a:t>(</a:t>
            </a:r>
            <a:r>
              <a:rPr lang="it-IT" sz="1200" b="0" i="1" dirty="0" err="1"/>
              <a:t>rif.</a:t>
            </a:r>
            <a:r>
              <a:rPr lang="it-IT" sz="1200" b="0" i="1" dirty="0"/>
              <a:t> art. 63, par. 9 del RDC). </a:t>
            </a:r>
          </a:p>
        </p:txBody>
      </p:sp>
      <p:pic>
        <p:nvPicPr>
          <p:cNvPr id="55" name="Elemento grafico 54" descr="Segno di spunta con riempimento a tinta unita">
            <a:extLst>
              <a:ext uri="{FF2B5EF4-FFF2-40B4-BE49-F238E27FC236}">
                <a16:creationId xmlns:a16="http://schemas.microsoft.com/office/drawing/2014/main" id="{3F3561DD-F7A0-4E7E-96F0-1819FE9DA0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138" y="1974845"/>
            <a:ext cx="280749" cy="280749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42108343-A1B2-46DD-93B5-3583DBDDABC5}"/>
              </a:ext>
            </a:extLst>
          </p:cNvPr>
          <p:cNvSpPr txBox="1"/>
          <p:nvPr/>
        </p:nvSpPr>
        <p:spPr>
          <a:xfrm>
            <a:off x="1542447" y="2779198"/>
            <a:ext cx="9489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È ammesso il cumulo con altri contributi e/o agevolazioni pubbliche, sulla medesima voce di spesa, </a:t>
            </a:r>
            <a:r>
              <a:rPr lang="it-IT" b="0" dirty="0"/>
              <a:t>purché nel </a:t>
            </a:r>
            <a:r>
              <a:rPr lang="it-IT" dirty="0"/>
              <a:t>limite del 100% delle spese ammissibili. </a:t>
            </a:r>
            <a:endParaRPr lang="it-IT" sz="1200" b="0" i="1" dirty="0"/>
          </a:p>
        </p:txBody>
      </p:sp>
      <p:pic>
        <p:nvPicPr>
          <p:cNvPr id="58" name="Elemento grafico 57" descr="Segno di spunta con riempimento a tinta unita">
            <a:extLst>
              <a:ext uri="{FF2B5EF4-FFF2-40B4-BE49-F238E27FC236}">
                <a16:creationId xmlns:a16="http://schemas.microsoft.com/office/drawing/2014/main" id="{8CC1D126-DDD1-41C7-BC2C-B91A1C3A59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046" y="2821614"/>
            <a:ext cx="280749" cy="280749"/>
          </a:xfrm>
          <a:prstGeom prst="rect">
            <a:avLst/>
          </a:prstGeom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98C30A2-111F-460C-B5B2-28D8AAD06BE1}"/>
              </a:ext>
            </a:extLst>
          </p:cNvPr>
          <p:cNvSpPr txBox="1"/>
          <p:nvPr/>
        </p:nvSpPr>
        <p:spPr>
          <a:xfrm>
            <a:off x="3120974" y="3697161"/>
            <a:ext cx="8019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b="0" dirty="0"/>
              <a:t>Nel caso di superamento del limite del 100% delle spese ammissibili, </a:t>
            </a:r>
            <a:r>
              <a:rPr lang="it-IT" dirty="0"/>
              <a:t>il contributo verrà ridotto dell’importo eccedente tale limite</a:t>
            </a:r>
            <a:endParaRPr lang="it-IT" sz="1200" b="0" i="1" dirty="0"/>
          </a:p>
        </p:txBody>
      </p: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C83EBDFB-C35A-4225-B251-C417E5CC6840}"/>
              </a:ext>
            </a:extLst>
          </p:cNvPr>
          <p:cNvCxnSpPr/>
          <p:nvPr/>
        </p:nvCxnSpPr>
        <p:spPr>
          <a:xfrm>
            <a:off x="1637880" y="3512196"/>
            <a:ext cx="976983" cy="482288"/>
          </a:xfrm>
          <a:prstGeom prst="bentConnector3">
            <a:avLst>
              <a:gd name="adj1" fmla="val -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Elemento grafico 59" descr="Chiudi con riempimento a tinta unita">
            <a:extLst>
              <a:ext uri="{FF2B5EF4-FFF2-40B4-BE49-F238E27FC236}">
                <a16:creationId xmlns:a16="http://schemas.microsoft.com/office/drawing/2014/main" id="{1A8B181C-8B78-4BCC-95CA-5C727B6458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0594" y="3901160"/>
            <a:ext cx="280749" cy="2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1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7761ACB-1810-427C-B087-DE903CCC2C86}"/>
              </a:ext>
            </a:extLst>
          </p:cNvPr>
          <p:cNvSpPr txBox="1"/>
          <p:nvPr/>
        </p:nvSpPr>
        <p:spPr>
          <a:xfrm>
            <a:off x="247557" y="85590"/>
            <a:ext cx="116968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IL CONTRIBUTO: ENTITÀ E CUMULABILITÀ</a:t>
            </a:r>
            <a:endParaRPr sz="1400" dirty="0">
              <a:solidFill>
                <a:schemeClr val="accen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061FF43-FD31-4071-8A09-53F3256FCDE7}"/>
              </a:ext>
            </a:extLst>
          </p:cNvPr>
          <p:cNvSpPr txBox="1"/>
          <p:nvPr/>
        </p:nvSpPr>
        <p:spPr>
          <a:xfrm rot="16200000">
            <a:off x="9379258" y="3228810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d.G.r</a:t>
            </a:r>
            <a:r>
              <a:rPr lang="it-IT" sz="1100" dirty="0"/>
              <a:t>. 758/2024 - Allegato 2 – par. 9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 descr="Mano aperta con pianta con riempimento a tinta unita">
            <a:extLst>
              <a:ext uri="{FF2B5EF4-FFF2-40B4-BE49-F238E27FC236}">
                <a16:creationId xmlns:a16="http://schemas.microsoft.com/office/drawing/2014/main" id="{B3DF812E-E362-483B-AEB5-3EA6F9284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480" y="328987"/>
            <a:ext cx="914400" cy="91440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01E4DE52-B6F6-43FB-AFA1-430B3438C40D}"/>
              </a:ext>
            </a:extLst>
          </p:cNvPr>
          <p:cNvGrpSpPr/>
          <p:nvPr/>
        </p:nvGrpSpPr>
        <p:grpSpPr>
          <a:xfrm>
            <a:off x="885804" y="181689"/>
            <a:ext cx="619419" cy="619419"/>
            <a:chOff x="1519772" y="731659"/>
            <a:chExt cx="619419" cy="61941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C16F5EF1-03BD-4B93-85DB-7171611E5380}"/>
                </a:ext>
              </a:extLst>
            </p:cNvPr>
            <p:cNvSpPr/>
            <p:nvPr/>
          </p:nvSpPr>
          <p:spPr>
            <a:xfrm>
              <a:off x="1519772" y="731659"/>
              <a:ext cx="619419" cy="6194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Elemento grafico 7" descr="Euro con riempimento a tinta unita">
              <a:extLst>
                <a:ext uri="{FF2B5EF4-FFF2-40B4-BE49-F238E27FC236}">
                  <a16:creationId xmlns:a16="http://schemas.microsoft.com/office/drawing/2014/main" id="{C8687966-B852-4C13-9F14-16FC54E80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9772" y="765401"/>
              <a:ext cx="535531" cy="535531"/>
            </a:xfrm>
            <a:prstGeom prst="rect">
              <a:avLst/>
            </a:prstGeom>
          </p:spPr>
        </p:pic>
      </p:grp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03D17ED-AA0D-4439-9B5C-ACA726F482F6}"/>
              </a:ext>
            </a:extLst>
          </p:cNvPr>
          <p:cNvSpPr txBox="1"/>
          <p:nvPr/>
        </p:nvSpPr>
        <p:spPr>
          <a:xfrm>
            <a:off x="2012582" y="1909477"/>
            <a:ext cx="88259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fase di presentazione della domanda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il soggetto proponente deve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dichiarare l’eventuale esistenza di altri sostegni già richiesti o concessi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diretti al medesimo intervento, specificando:  </a:t>
            </a:r>
          </a:p>
          <a:p>
            <a:endParaRPr lang="it-IT" b="0" dirty="0"/>
          </a:p>
          <a:p>
            <a:pPr marL="342900" indent="-342900">
              <a:buAutoNum type="alphaLcParenR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misura di incentivazione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(citandone gli estremi) per la quale è stata presentata domanda o per la quale si è beneficiari; </a:t>
            </a: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entità del contributo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 </a:t>
            </a:r>
          </a:p>
          <a:p>
            <a:pPr marL="342900" indent="-342900">
              <a:buAutoNum type="alphaLcParenR"/>
            </a:pP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 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voci di spesa oggetto del contributo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it-IT" sz="1200" b="0" i="1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850126AF-CDD2-48D5-82A1-0BD8F98C36CF}"/>
              </a:ext>
            </a:extLst>
          </p:cNvPr>
          <p:cNvSpPr/>
          <p:nvPr/>
        </p:nvSpPr>
        <p:spPr>
          <a:xfrm>
            <a:off x="1421335" y="1796008"/>
            <a:ext cx="9908450" cy="33254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01E4CC3-2087-46BB-AE2F-CA6CEFB37B37}"/>
              </a:ext>
            </a:extLst>
          </p:cNvPr>
          <p:cNvGrpSpPr/>
          <p:nvPr/>
        </p:nvGrpSpPr>
        <p:grpSpPr>
          <a:xfrm>
            <a:off x="9334517" y="4672668"/>
            <a:ext cx="707887" cy="838899"/>
            <a:chOff x="9334517" y="4672668"/>
            <a:chExt cx="707887" cy="838899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D7EDAEA-C0EB-4607-B45C-BEF8A391EE1D}"/>
                </a:ext>
              </a:extLst>
            </p:cNvPr>
            <p:cNvSpPr/>
            <p:nvPr/>
          </p:nvSpPr>
          <p:spPr>
            <a:xfrm>
              <a:off x="9334517" y="4672668"/>
              <a:ext cx="707883" cy="838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3" name="Elemento grafico 22" descr="Elenco di controllo con riempimento a tinta unita">
              <a:extLst>
                <a:ext uri="{FF2B5EF4-FFF2-40B4-BE49-F238E27FC236}">
                  <a16:creationId xmlns:a16="http://schemas.microsoft.com/office/drawing/2014/main" id="{D030ED22-5F47-455D-93C8-020EC4DB8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34517" y="4741454"/>
              <a:ext cx="707887" cy="707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75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83894022-5F0B-4295-9AC2-7D28E3692613}"/>
              </a:ext>
            </a:extLst>
          </p:cNvPr>
          <p:cNvCxnSpPr>
            <a:cxnSpLocks/>
          </p:cNvCxnSpPr>
          <p:nvPr/>
        </p:nvCxnSpPr>
        <p:spPr>
          <a:xfrm>
            <a:off x="0" y="627534"/>
            <a:ext cx="1219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74CB0E-5373-46A2-A366-8743780A7C33}"/>
              </a:ext>
            </a:extLst>
          </p:cNvPr>
          <p:cNvSpPr txBox="1"/>
          <p:nvPr/>
        </p:nvSpPr>
        <p:spPr>
          <a:xfrm>
            <a:off x="2739568" y="1456298"/>
            <a:ext cx="51050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chemeClr val="accent1"/>
                </a:solidFill>
                <a:latin typeface="Calibri" panose="020F0502020204030204" pitchFamily="34" charset="0"/>
              </a:rPr>
              <a:t>QUALI EDIFICI SONO AMMISSIBILI?</a:t>
            </a:r>
            <a:endParaRPr lang="it-IT" sz="4400" b="1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Elemento grafico 20" descr="Home con riempimento a tinta unita">
            <a:extLst>
              <a:ext uri="{FF2B5EF4-FFF2-40B4-BE49-F238E27FC236}">
                <a16:creationId xmlns:a16="http://schemas.microsoft.com/office/drawing/2014/main" id="{E7DC89D2-F2C2-4E13-9DC7-B9D210A0F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972" y="932450"/>
            <a:ext cx="2099508" cy="2099508"/>
          </a:xfrm>
          <a:prstGeom prst="rect">
            <a:avLst/>
          </a:prstGeom>
        </p:spPr>
      </p:pic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57AFDE3-3EF1-4DA2-9C55-B23A53073C09}"/>
              </a:ext>
            </a:extLst>
          </p:cNvPr>
          <p:cNvCxnSpPr/>
          <p:nvPr/>
        </p:nvCxnSpPr>
        <p:spPr>
          <a:xfrm flipV="1">
            <a:off x="11876360" y="826937"/>
            <a:ext cx="0" cy="515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92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6870</Words>
  <Application>Microsoft Office PowerPoint</Application>
  <PresentationFormat>Widescreen</PresentationFormat>
  <Paragraphs>540</Paragraphs>
  <Slides>67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67</vt:i4>
      </vt:variant>
    </vt:vector>
  </HeadingPairs>
  <TitlesOfParts>
    <vt:vector size="73" baseType="lpstr">
      <vt:lpstr>Arial</vt:lpstr>
      <vt:lpstr>Arial Narrow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Bertolin Chiara</dc:creator>
  <cp:lastModifiedBy>Brunet Genny</cp:lastModifiedBy>
  <cp:revision>210</cp:revision>
  <dcterms:created xsi:type="dcterms:W3CDTF">2024-07-11T06:57:01Z</dcterms:created>
  <dcterms:modified xsi:type="dcterms:W3CDTF">2024-07-18T06:43:45Z</dcterms:modified>
</cp:coreProperties>
</file>