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77" r:id="rId4"/>
    <p:sldId id="275" r:id="rId5"/>
    <p:sldId id="276" r:id="rId6"/>
    <p:sldId id="280" r:id="rId7"/>
    <p:sldId id="263" r:id="rId8"/>
  </p:sldIdLst>
  <p:sldSz cx="13004800" cy="97536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1800" b="0" i="0" u="none" strike="noStrike" cap="none" spc="0" normalizeH="0" baseline="0">
        <a:solidFill>
          <a:srgbClr val="000000"/>
        </a:solidFill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solidFill>
                <a:srgbClr val="3797C6"/>
              </a:solidFill>
              <a:prstDash val="solid"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miter/>
            </a:ln>
          </a:left>
          <a:right>
            <a:ln w="12700" cap="flat">
              <a:solidFill>
                <a:srgbClr val="5D5D5D"/>
              </a:solidFill>
              <a:miter/>
            </a:ln>
          </a:right>
          <a:top>
            <a:ln w="12700" cap="flat">
              <a:solidFill>
                <a:srgbClr val="5D5D5D"/>
              </a:solidFill>
              <a:miter/>
            </a:ln>
          </a:top>
          <a:bottom>
            <a:ln w="12700" cap="flat">
              <a:solidFill>
                <a:srgbClr val="5D5D5D"/>
              </a:solidFill>
              <a:miter/>
            </a:ln>
          </a:bottom>
          <a:insideH>
            <a:ln w="12700" cap="flat">
              <a:solidFill>
                <a:srgbClr val="5D5D5D"/>
              </a:solidFill>
              <a:miter/>
            </a:ln>
          </a:insideH>
          <a:insideV>
            <a:ln w="12700" cap="flat">
              <a:solidFill>
                <a:srgbClr val="5D5D5D"/>
              </a:solidFill>
              <a:miter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7764E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solidFill>
                <a:srgbClr val="000000"/>
              </a:solidFill>
              <a:miter/>
            </a:ln>
          </a:top>
          <a:bottom>
            <a:ln w="12700" cap="flat">
              <a:solidFill>
                <a:srgbClr val="000000"/>
              </a:solidFill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miter/>
            </a:ln>
          </a:top>
          <a:bottom>
            <a:ln w="12700" cap="flat">
              <a:solidFill>
                <a:srgbClr val="000000"/>
              </a:solidFill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767C85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/>
            </a:ln>
          </a:left>
          <a:right>
            <a:ln w="12700" cap="flat">
              <a:solidFill>
                <a:srgbClr val="B8B8B8"/>
              </a:solidFill>
              <a:prstDash val="solid"/>
              <a:miter/>
            </a:ln>
          </a:right>
          <a:top>
            <a:ln w="12700" cap="flat">
              <a:solidFill>
                <a:srgbClr val="B8B8B8"/>
              </a:solidFill>
              <a:prstDash val="solid"/>
              <a:miter/>
            </a:ln>
          </a:top>
          <a:bottom>
            <a:ln w="12700" cap="flat">
              <a:solidFill>
                <a:srgbClr val="B8B8B8"/>
              </a:solidFill>
              <a:prstDash val="solid"/>
              <a:miter/>
            </a:ln>
          </a:bottom>
          <a:insideH>
            <a:ln w="12700" cap="flat">
              <a:solidFill>
                <a:srgbClr val="B8B8B8"/>
              </a:solidFill>
              <a:prstDash val="solid"/>
              <a:miter/>
            </a:ln>
          </a:insideH>
          <a:insideV>
            <a:ln w="12700" cap="flat">
              <a:solidFill>
                <a:srgbClr val="B8B8B8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/>
            </a:ln>
          </a:left>
          <a:right>
            <a:ln w="12700" cap="flat">
              <a:solidFill>
                <a:srgbClr val="606060"/>
              </a:solidFill>
              <a:prstDash val="solid"/>
              <a:miter/>
            </a:ln>
          </a:right>
          <a:top>
            <a:ln w="127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606060"/>
              </a:solidFill>
              <a:prstDash val="solid"/>
              <a:miter/>
            </a:ln>
          </a:insideH>
          <a:insideV>
            <a:ln w="12700" cap="flat">
              <a:solidFill>
                <a:srgbClr val="606060"/>
              </a:solidFill>
              <a:prstDash val="solid"/>
              <a:miter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/>
            </a:ln>
          </a:left>
          <a:right>
            <a:ln w="12700" cap="flat">
              <a:solidFill>
                <a:srgbClr val="B8B8B8"/>
              </a:solidFill>
              <a:prstDash val="solid"/>
              <a:miter/>
            </a:ln>
          </a:right>
          <a:top>
            <a:ln w="254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B8B8B8"/>
              </a:solidFill>
              <a:prstDash val="solid"/>
              <a:miter/>
            </a:ln>
          </a:insideH>
          <a:insideV>
            <a:ln w="12700" cap="flat">
              <a:solidFill>
                <a:srgbClr val="B8B8B8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/>
            </a:ln>
          </a:left>
          <a:right>
            <a:ln w="12700" cap="flat">
              <a:solidFill>
                <a:srgbClr val="606060"/>
              </a:solidFill>
              <a:prstDash val="solid"/>
              <a:miter/>
            </a:ln>
          </a:right>
          <a:top>
            <a:ln w="127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606060"/>
              </a:solidFill>
              <a:prstDash val="solid"/>
              <a:miter/>
            </a:ln>
          </a:insideH>
          <a:insideV>
            <a:ln w="12700" cap="flat">
              <a:solidFill>
                <a:srgbClr val="606060"/>
              </a:solidFill>
              <a:prstDash val="solid"/>
              <a:miter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7" autoAdjust="0"/>
  </p:normalViewPr>
  <p:slideViewPr>
    <p:cSldViewPr snapToObjects="1">
      <p:cViewPr>
        <p:scale>
          <a:sx n="79" d="100"/>
          <a:sy n="79" d="100"/>
        </p:scale>
        <p:origin x="-954" y="-72"/>
      </p:cViewPr>
      <p:guideLst>
        <p:guide orient="horz" pos="3069"/>
        <p:guide pos="4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-2"/>
      <c:hPercent val="67"/>
      <c:rotY val="355"/>
      <c:depthPercent val="59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63502099999999995"/>
          <c:h val="0.987500000000000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Saperi di base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r="3356750" algn="tl">
                <a:srgbClr val="000000">
                  <a:alpha val="59331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45484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34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Area tecnico-professionale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r="3356750" algn="tl">
                <a:srgbClr val="000000">
                  <a:alpha val="59331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45484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66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6019712"/>
        <c:axId val="44372352"/>
        <c:axId val="102757248"/>
      </c:bar3DChart>
      <c:catAx>
        <c:axId val="6019712"/>
        <c:scaling>
          <c:orientation val="minMax"/>
        </c:scaling>
        <c:delete val="1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crossAx val="44372352"/>
        <c:crosses val="autoZero"/>
        <c:auto val="1"/>
        <c:lblAlgn val="ctr"/>
        <c:lblOffset val="100"/>
        <c:noMultiLvlLbl val="1"/>
      </c:catAx>
      <c:valAx>
        <c:axId val="443723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it-IT"/>
          </a:p>
        </c:txPr>
        <c:crossAx val="6019712"/>
        <c:crosses val="autoZero"/>
        <c:crossBetween val="between"/>
        <c:majorUnit val="0.25"/>
        <c:minorUnit val="0.125"/>
      </c:valAx>
      <c:serAx>
        <c:axId val="10275724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43723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410299999999997"/>
          <c:y val="0.43161899999999997"/>
          <c:w val="0.36589700000000003"/>
          <c:h val="0.14926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9FD2A1B-6108-4032-9D83-B519BE2909C3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6324"/>
            <a:ext cx="4302625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A921F95-74C7-4661-B3F7-2433043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03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  <p:txBody>
          <a:bodyPr lIns="91432" tIns="45716" rIns="91432" bIns="45716"/>
          <a:lstStyle/>
          <a:p>
            <a:pPr latinLnBrk="0">
              <a:defRPr lang="it-IT" altLang="en-US"/>
            </a:pPr>
            <a:endParaRPr lang="it-IT" altLang="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3" y="3228896"/>
            <a:ext cx="7279535" cy="3058954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 lang="it-IT" altLang="en-US"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48924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250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fol.it/sistema-documentale/banche-dati/normative/archivio/13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0" y="124140"/>
            <a:ext cx="13004800" cy="44646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Il sistema regionale </a:t>
            </a:r>
            <a:r>
              <a:rPr lang="it-IT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di </a:t>
            </a:r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/>
            </a:r>
            <a:b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Istruzione e Formazione Professionale (</a:t>
            </a:r>
            <a:r>
              <a:rPr lang="it-IT" sz="48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IeFP</a:t>
            </a:r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</a:t>
            </a:r>
            <a:b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it-IT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/>
            </a:r>
            <a:br>
              <a:rPr lang="it-IT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it-IT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L’offerta 2017/18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77" y="4156700"/>
            <a:ext cx="5347918" cy="60846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 err="1">
                <a:latin typeface="Kristen ITC" pitchFamily="66" charset="0"/>
              </a:rPr>
              <a:t>Che</a:t>
            </a:r>
            <a:r>
              <a:rPr sz="6600" dirty="0">
                <a:latin typeface="Kristen ITC" pitchFamily="66" charset="0"/>
              </a:rPr>
              <a:t> </a:t>
            </a:r>
            <a:r>
              <a:rPr sz="6600" dirty="0" err="1">
                <a:latin typeface="Kristen ITC" pitchFamily="66" charset="0"/>
              </a:rPr>
              <a:t>cos’è</a:t>
            </a:r>
            <a:r>
              <a:rPr sz="6600" dirty="0">
                <a:latin typeface="Kristen ITC" pitchFamily="66" charset="0"/>
              </a:rPr>
              <a:t> </a:t>
            </a:r>
            <a:r>
              <a:rPr sz="6600" dirty="0" err="1">
                <a:latin typeface="Kristen ITC" pitchFamily="66" charset="0"/>
              </a:rPr>
              <a:t>l’IeFP</a:t>
            </a:r>
            <a:r>
              <a:rPr sz="6600" dirty="0">
                <a:latin typeface="Kristen ITC" pitchFamily="66" charset="0"/>
              </a:rPr>
              <a:t>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068410"/>
            <a:ext cx="11099800" cy="68215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 algn="just">
              <a:buNone/>
            </a:pPr>
            <a:r>
              <a:rPr lang="it-IT" sz="3200" dirty="0">
                <a:latin typeface="Maiandra GD" pitchFamily="34" charset="0"/>
              </a:rPr>
              <a:t>Al termine della scuola secondaria di primo grado, i ragazzi possono scegliere di proseguire gli studi in un percorso dell'istruzione secondaria di secondo grado (articolato in licei, istituti tecnici e istituti professionali) o nel sistema di Istruzione e Formazione Professionale (</a:t>
            </a:r>
            <a:r>
              <a:rPr lang="it-IT" sz="3200" dirty="0" err="1">
                <a:latin typeface="Maiandra GD" pitchFamily="34" charset="0"/>
                <a:hlinkClick r:id="rId2"/>
              </a:rPr>
              <a:t>IeFP</a:t>
            </a:r>
            <a:r>
              <a:rPr lang="it-IT" sz="3200" dirty="0">
                <a:latin typeface="Maiandra GD" pitchFamily="34" charset="0"/>
              </a:rPr>
              <a:t>), di competenza regionale, che rilascia una qualifica triennale o un diploma quadriennale.</a:t>
            </a:r>
          </a:p>
          <a:p>
            <a:pPr marL="0" indent="0" algn="just">
              <a:buNone/>
            </a:pPr>
            <a:r>
              <a:rPr lang="it-IT" sz="3200" dirty="0">
                <a:latin typeface="Maiandra GD" pitchFamily="34" charset="0"/>
              </a:rPr>
              <a:t>I percorsi di </a:t>
            </a:r>
            <a:r>
              <a:rPr lang="it-IT" sz="3200" dirty="0" err="1">
                <a:latin typeface="Maiandra GD" pitchFamily="34" charset="0"/>
              </a:rPr>
              <a:t>IeFP</a:t>
            </a:r>
            <a:r>
              <a:rPr lang="it-IT" sz="3200" dirty="0">
                <a:latin typeface="Maiandra GD" pitchFamily="34" charset="0"/>
              </a:rPr>
              <a:t> possono essere svolti presso i centri di formazione professionale accreditati dalle Regioni (CFP) </a:t>
            </a:r>
            <a:r>
              <a:rPr lang="it-IT" sz="3200" dirty="0" smtClean="0">
                <a:latin typeface="Maiandra GD" pitchFamily="34" charset="0"/>
              </a:rPr>
              <a:t>oppure </a:t>
            </a:r>
            <a:r>
              <a:rPr lang="it-IT" sz="3200" dirty="0">
                <a:latin typeface="Maiandra GD" pitchFamily="34" charset="0"/>
              </a:rPr>
              <a:t>presso gli Istituti Professionali di Stato in regime di sussidiarietà.</a:t>
            </a:r>
          </a:p>
          <a:p>
            <a:pPr marL="0" indent="0" defTabSz="508254">
              <a:spcBef>
                <a:spcPts val="3600"/>
              </a:spcBef>
              <a:buNone/>
              <a:defRPr sz="3132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77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 19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8088449" y="8215356"/>
            <a:ext cx="1281762" cy="1020477"/>
          </a:xfrm>
          <a:prstGeom prst="rect">
            <a:avLst/>
          </a:prstGeom>
        </p:spPr>
      </p:pic>
      <p:pic>
        <p:nvPicPr>
          <p:cNvPr id="194" name="Immagine 19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303734" y="6860913"/>
            <a:ext cx="863382" cy="1074616"/>
          </a:xfrm>
          <a:prstGeom prst="rect">
            <a:avLst/>
          </a:prstGeom>
        </p:spPr>
      </p:pic>
      <p:pic>
        <p:nvPicPr>
          <p:cNvPr id="196" name="Immagine 19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865623" y="6860913"/>
            <a:ext cx="1513670" cy="1143001"/>
          </a:xfrm>
          <a:prstGeom prst="rect">
            <a:avLst/>
          </a:prstGeom>
        </p:spPr>
      </p:pic>
      <p:pic>
        <p:nvPicPr>
          <p:cNvPr id="198" name="Immagine 19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993402" y="6821778"/>
            <a:ext cx="1316487" cy="1152884"/>
          </a:xfrm>
          <a:prstGeom prst="rect">
            <a:avLst/>
          </a:prstGeom>
        </p:spPr>
      </p:pic>
      <p:sp>
        <p:nvSpPr>
          <p:cNvPr id="148" name="Shape 148"/>
          <p:cNvSpPr/>
          <p:nvPr/>
        </p:nvSpPr>
        <p:spPr>
          <a:xfrm>
            <a:off x="7523207" y="7309170"/>
            <a:ext cx="2933348" cy="900599"/>
          </a:xfrm>
          <a:prstGeom prst="rect">
            <a:avLst/>
          </a:prstGeom>
          <a:blipFill rotWithShape="1">
            <a:blip r:embed="rId6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Istruzione secondaria II° grado</a:t>
            </a:r>
          </a:p>
        </p:txBody>
      </p:sp>
      <p:sp>
        <p:nvSpPr>
          <p:cNvPr id="149" name="Shape 149"/>
          <p:cNvSpPr/>
          <p:nvPr/>
        </p:nvSpPr>
        <p:spPr>
          <a:xfrm>
            <a:off x="9763383" y="5766377"/>
            <a:ext cx="1944086" cy="979260"/>
          </a:xfrm>
          <a:prstGeom prst="rect">
            <a:avLst/>
          </a:prstGeom>
          <a:blipFill rotWithShape="1">
            <a:blip r:embed="rId7"/>
          </a:blipFill>
          <a:ln w="12700">
            <a:miter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Liceo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0738" y="5742278"/>
            <a:ext cx="2027782" cy="1003359"/>
          </a:xfrm>
          <a:prstGeom prst="rect">
            <a:avLst/>
          </a:prstGeom>
          <a:blipFill rotWithShape="1">
            <a:blip r:embed="rId8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Istituto tecnico</a:t>
            </a:r>
          </a:p>
        </p:txBody>
      </p:sp>
      <p:sp>
        <p:nvSpPr>
          <p:cNvPr id="151" name="Shape 151"/>
          <p:cNvSpPr/>
          <p:nvPr/>
        </p:nvSpPr>
        <p:spPr>
          <a:xfrm>
            <a:off x="3514900" y="8773302"/>
            <a:ext cx="4835219" cy="719006"/>
          </a:xfrm>
          <a:prstGeom prst="rect">
            <a:avLst/>
          </a:prstGeom>
          <a:blipFill rotWithShape="1">
            <a:blip r:embed="rId9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Scuola secondaria di I° grado</a:t>
            </a:r>
          </a:p>
        </p:txBody>
      </p:sp>
      <p:sp>
        <p:nvSpPr>
          <p:cNvPr id="152" name="Shape 152"/>
          <p:cNvSpPr/>
          <p:nvPr/>
        </p:nvSpPr>
        <p:spPr>
          <a:xfrm>
            <a:off x="3383212" y="5746650"/>
            <a:ext cx="4142664" cy="1018714"/>
          </a:xfrm>
          <a:prstGeom prst="rect">
            <a:avLst/>
          </a:prstGeom>
          <a:blipFill rotWithShape="1">
            <a:blip r:embed="rId10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Istituto Professionale</a:t>
            </a:r>
          </a:p>
        </p:txBody>
      </p:sp>
      <p:sp>
        <p:nvSpPr>
          <p:cNvPr id="153" name="Shape 153"/>
          <p:cNvSpPr/>
          <p:nvPr/>
        </p:nvSpPr>
        <p:spPr>
          <a:xfrm>
            <a:off x="1250567" y="5746650"/>
            <a:ext cx="2027783" cy="994615"/>
          </a:xfrm>
          <a:prstGeom prst="rect">
            <a:avLst/>
          </a:prstGeom>
          <a:blipFill rotWithShape="1">
            <a:blip r:embed="rId11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Ente di formazione accreditato</a:t>
            </a:r>
          </a:p>
        </p:txBody>
      </p:sp>
      <p:pic>
        <p:nvPicPr>
          <p:cNvPr id="200" name="Immagine 199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2767206" y="8294345"/>
            <a:ext cx="768750" cy="862500"/>
          </a:xfrm>
          <a:prstGeom prst="rect">
            <a:avLst/>
          </a:prstGeom>
        </p:spPr>
      </p:pic>
      <p:sp>
        <p:nvSpPr>
          <p:cNvPr id="155" name="Shape 155"/>
          <p:cNvSpPr/>
          <p:nvPr/>
        </p:nvSpPr>
        <p:spPr>
          <a:xfrm>
            <a:off x="1506846" y="7331751"/>
            <a:ext cx="3434336" cy="793257"/>
          </a:xfrm>
          <a:prstGeom prst="rect">
            <a:avLst/>
          </a:prstGeom>
          <a:blipFill rotWithShape="1">
            <a:blip r:embed="rId13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 dirty="0"/>
              <a:t>Istruzione e Formazione Professionale (IeFP)</a:t>
            </a:r>
          </a:p>
        </p:txBody>
      </p:sp>
      <p:pic>
        <p:nvPicPr>
          <p:cNvPr id="202" name="Immagine 201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1187207" y="6858959"/>
            <a:ext cx="357735" cy="1003970"/>
          </a:xfrm>
          <a:prstGeom prst="rect">
            <a:avLst/>
          </a:prstGeom>
        </p:spPr>
      </p:pic>
      <p:graphicFrame>
        <p:nvGraphicFramePr>
          <p:cNvPr id="157" name="Table 157"/>
          <p:cNvGraphicFramePr/>
          <p:nvPr/>
        </p:nvGraphicFramePr>
        <p:xfrm>
          <a:off x="5471665" y="2480209"/>
          <a:ext cx="6345927" cy="3167925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2115309"/>
                <a:gridCol w="2115309"/>
                <a:gridCol w="2115309"/>
              </a:tblGrid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8" name="Table 158"/>
          <p:cNvGraphicFramePr/>
          <p:nvPr/>
        </p:nvGraphicFramePr>
        <p:xfrm>
          <a:off x="1236383" y="3740156"/>
          <a:ext cx="4236022" cy="1907979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2118011"/>
                <a:gridCol w="2118011"/>
              </a:tblGrid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9" name="Shape 159"/>
          <p:cNvSpPr/>
          <p:nvPr/>
        </p:nvSpPr>
        <p:spPr>
          <a:xfrm rot="16200000">
            <a:off x="-256047" y="4503646"/>
            <a:ext cx="2397103" cy="381001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 anchor="ctr">
            <a:spAutoFit/>
          </a:bodyPr>
          <a:lstStyle>
            <a:lvl1pPr>
              <a:defRPr sz="1800" b="1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lang="it-IT" altLang="en-US"/>
            </a:pPr>
            <a:r>
              <a:rPr lang="it-IT" altLang="en-US"/>
              <a:t>Triennio unitario</a:t>
            </a:r>
          </a:p>
        </p:txBody>
      </p:sp>
      <p:sp>
        <p:nvSpPr>
          <p:cNvPr id="160" name="Shape 160"/>
          <p:cNvSpPr/>
          <p:nvPr/>
        </p:nvSpPr>
        <p:spPr>
          <a:xfrm>
            <a:off x="1701910" y="2901234"/>
            <a:ext cx="3044208" cy="442991"/>
          </a:xfrm>
          <a:prstGeom prst="rect">
            <a:avLst/>
          </a:prstGeom>
          <a:blipFill rotWithShape="1">
            <a:blip r:embed="rId15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Qualifica Professionale Regionale</a:t>
            </a:r>
          </a:p>
        </p:txBody>
      </p:sp>
      <p:pic>
        <p:nvPicPr>
          <p:cNvPr id="161" name="Immagine 160"/>
          <p:cNvPicPr/>
          <p:nvPr/>
        </p:nvPicPr>
        <p:blipFill rotWithShape="1">
          <a:blip r:embed="rId16"/>
          <a:stretch>
            <a:fillRect/>
          </a:stretch>
        </p:blipFill>
        <p:spPr>
          <a:xfrm rot="10800000">
            <a:off x="4907359" y="3144466"/>
            <a:ext cx="599797" cy="193729"/>
          </a:xfrm>
          <a:prstGeom prst="rect">
            <a:avLst/>
          </a:prstGeom>
        </p:spPr>
      </p:pic>
      <p:pic>
        <p:nvPicPr>
          <p:cNvPr id="163" name="Immagine 162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2069566" y="3453447"/>
            <a:ext cx="389785" cy="193730"/>
          </a:xfrm>
          <a:prstGeom prst="rect">
            <a:avLst/>
          </a:prstGeom>
        </p:spPr>
      </p:pic>
      <p:pic>
        <p:nvPicPr>
          <p:cNvPr id="165" name="Immagine 164"/>
          <p:cNvPicPr/>
          <p:nvPr/>
        </p:nvPicPr>
        <p:blipFill rotWithShape="1">
          <a:blip r:embed="rId18"/>
          <a:stretch>
            <a:fillRect/>
          </a:stretch>
        </p:blipFill>
        <p:spPr>
          <a:xfrm rot="5400000">
            <a:off x="4206496" y="3453447"/>
            <a:ext cx="366192" cy="193730"/>
          </a:xfrm>
          <a:prstGeom prst="rect">
            <a:avLst/>
          </a:prstGeom>
        </p:spPr>
      </p:pic>
      <p:pic>
        <p:nvPicPr>
          <p:cNvPr id="167" name="Immagine 166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1843788" y="2460986"/>
            <a:ext cx="389785" cy="193730"/>
          </a:xfrm>
          <a:prstGeom prst="rect">
            <a:avLst/>
          </a:prstGeom>
        </p:spPr>
      </p:pic>
      <p:sp>
        <p:nvSpPr>
          <p:cNvPr id="169" name="Shape 169"/>
          <p:cNvSpPr/>
          <p:nvPr/>
        </p:nvSpPr>
        <p:spPr>
          <a:xfrm>
            <a:off x="1625080" y="2851656"/>
            <a:ext cx="3833672" cy="344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" y="21226"/>
                </a:moveTo>
                <a:lnTo>
                  <a:pt x="0" y="21600"/>
                </a:lnTo>
                <a:lnTo>
                  <a:pt x="1" y="0"/>
                </a:lnTo>
                <a:lnTo>
                  <a:pt x="21600" y="811"/>
                </a:lnTo>
              </a:path>
            </a:pathLst>
          </a:custGeom>
          <a:ln w="38100" cap="rnd">
            <a:solidFill>
              <a:schemeClr val="accent5">
                <a:hueOff val="-444211"/>
                <a:satOff val="-14920"/>
                <a:lumOff val="22860"/>
              </a:schemeClr>
            </a:solidFill>
            <a:miter/>
            <a:tailEnd type="triangle"/>
          </a:ln>
        </p:spPr>
        <p:txBody>
          <a:bodyPr lIns="50800" tIns="50800" rIns="50800" bIns="50800" anchor="ctr"/>
          <a:lstStyle/>
          <a:p>
            <a:pPr>
              <a:defRPr lang="it-IT" sz="2400"/>
            </a:pPr>
            <a:endParaRPr lang="it-IT" altLang="en-US"/>
          </a:p>
        </p:txBody>
      </p:sp>
      <p:sp>
        <p:nvSpPr>
          <p:cNvPr id="170" name="Shape 170"/>
          <p:cNvSpPr/>
          <p:nvPr/>
        </p:nvSpPr>
        <p:spPr>
          <a:xfrm>
            <a:off x="715984" y="1696460"/>
            <a:ext cx="2407357" cy="539048"/>
          </a:xfrm>
          <a:prstGeom prst="rect">
            <a:avLst/>
          </a:prstGeom>
          <a:blipFill rotWithShape="1">
            <a:blip r:embed="rId13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Prosecuzione Istruzione e Formazione Professionale</a:t>
            </a:r>
          </a:p>
        </p:txBody>
      </p:sp>
      <p:pic>
        <p:nvPicPr>
          <p:cNvPr id="171" name="Immagine 170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2069566" y="1316724"/>
            <a:ext cx="389785" cy="193729"/>
          </a:xfrm>
          <a:prstGeom prst="rect">
            <a:avLst/>
          </a:prstGeom>
        </p:spPr>
      </p:pic>
      <p:sp>
        <p:nvSpPr>
          <p:cNvPr id="173" name="Shape 173"/>
          <p:cNvSpPr/>
          <p:nvPr/>
        </p:nvSpPr>
        <p:spPr>
          <a:xfrm>
            <a:off x="1283313" y="651798"/>
            <a:ext cx="3044209" cy="620981"/>
          </a:xfrm>
          <a:prstGeom prst="rect">
            <a:avLst/>
          </a:prstGeom>
          <a:blipFill rotWithShape="1">
            <a:blip r:embed="rId19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Mercato del lavoro</a:t>
            </a:r>
          </a:p>
        </p:txBody>
      </p:sp>
      <p:pic>
        <p:nvPicPr>
          <p:cNvPr id="174" name="Immagine 173"/>
          <p:cNvPicPr/>
          <p:nvPr/>
        </p:nvPicPr>
        <p:blipFill rotWithShape="1">
          <a:blip r:embed="rId20"/>
          <a:stretch>
            <a:fillRect/>
          </a:stretch>
        </p:blipFill>
        <p:spPr>
          <a:xfrm rot="5400000">
            <a:off x="2676801" y="1919111"/>
            <a:ext cx="1355189" cy="193729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6239579" y="901252"/>
            <a:ext cx="4495584" cy="620980"/>
          </a:xfrm>
          <a:prstGeom prst="rect">
            <a:avLst/>
          </a:prstGeom>
          <a:blipFill rotWithShape="1">
            <a:blip r:embed="rId15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Diploma di Istruzione secondaria Superiore</a:t>
            </a:r>
          </a:p>
        </p:txBody>
      </p:sp>
      <p:pic>
        <p:nvPicPr>
          <p:cNvPr id="177" name="Immagine 176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6307507" y="1751666"/>
            <a:ext cx="389785" cy="193730"/>
          </a:xfrm>
          <a:prstGeom prst="rect">
            <a:avLst/>
          </a:prstGeom>
        </p:spPr>
      </p:pic>
      <p:pic>
        <p:nvPicPr>
          <p:cNvPr id="179" name="Immagine 178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8449737" y="1751666"/>
            <a:ext cx="389785" cy="193730"/>
          </a:xfrm>
          <a:prstGeom prst="rect">
            <a:avLst/>
          </a:prstGeom>
        </p:spPr>
      </p:pic>
      <p:pic>
        <p:nvPicPr>
          <p:cNvPr id="181" name="Immagine 180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10348622" y="1751666"/>
            <a:ext cx="389784" cy="193730"/>
          </a:xfrm>
          <a:prstGeom prst="rect">
            <a:avLst/>
          </a:prstGeom>
        </p:spPr>
      </p:pic>
      <p:pic>
        <p:nvPicPr>
          <p:cNvPr id="183" name="Immagine 182"/>
          <p:cNvPicPr/>
          <p:nvPr/>
        </p:nvPicPr>
        <p:blipFill rotWithShape="1">
          <a:blip r:embed="rId17"/>
          <a:stretch>
            <a:fillRect/>
          </a:stretch>
        </p:blipFill>
        <p:spPr>
          <a:xfrm rot="10812365">
            <a:off x="10822322" y="1114738"/>
            <a:ext cx="389785" cy="193729"/>
          </a:xfrm>
          <a:prstGeom prst="rect">
            <a:avLst/>
          </a:prstGeom>
        </p:spPr>
      </p:pic>
      <p:sp>
        <p:nvSpPr>
          <p:cNvPr id="185" name="Shape 185"/>
          <p:cNvSpPr/>
          <p:nvPr/>
        </p:nvSpPr>
        <p:spPr>
          <a:xfrm>
            <a:off x="11206487" y="562875"/>
            <a:ext cx="1281762" cy="539048"/>
          </a:xfrm>
          <a:prstGeom prst="rect">
            <a:avLst/>
          </a:prstGeom>
          <a:blipFill rotWithShape="1">
            <a:blip r:embed="rId21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Università</a:t>
            </a:r>
          </a:p>
        </p:txBody>
      </p:sp>
      <p:sp>
        <p:nvSpPr>
          <p:cNvPr id="186" name="Shape 186"/>
          <p:cNvSpPr/>
          <p:nvPr/>
        </p:nvSpPr>
        <p:spPr>
          <a:xfrm>
            <a:off x="11206487" y="1418884"/>
            <a:ext cx="1281762" cy="539048"/>
          </a:xfrm>
          <a:prstGeom prst="rect">
            <a:avLst/>
          </a:prstGeom>
          <a:blipFill rotWithShape="1">
            <a:blip r:embed="rId8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ITS</a:t>
            </a:r>
          </a:p>
        </p:txBody>
      </p:sp>
      <p:pic>
        <p:nvPicPr>
          <p:cNvPr id="187" name="Immagine 186"/>
          <p:cNvPicPr/>
          <p:nvPr/>
        </p:nvPicPr>
        <p:blipFill rotWithShape="1">
          <a:blip r:embed="rId22"/>
          <a:stretch>
            <a:fillRect/>
          </a:stretch>
        </p:blipFill>
        <p:spPr>
          <a:xfrm>
            <a:off x="4621629" y="900388"/>
            <a:ext cx="1302802" cy="193730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3181482" y="1231025"/>
            <a:ext cx="2765823" cy="7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63"/>
                </a:moveTo>
                <a:lnTo>
                  <a:pt x="8063" y="21561"/>
                </a:lnTo>
                <a:lnTo>
                  <a:pt x="10915" y="21600"/>
                </a:lnTo>
                <a:lnTo>
                  <a:pt x="11006" y="59"/>
                </a:lnTo>
                <a:lnTo>
                  <a:pt x="21600" y="0"/>
                </a:lnTo>
              </a:path>
            </a:pathLst>
          </a:custGeom>
          <a:ln w="38100" cap="rnd">
            <a:solidFill>
              <a:schemeClr val="accent5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lang="it-IT" sz="2400"/>
            </a:pPr>
            <a:endParaRPr lang="it-IT" altLang="en-US"/>
          </a:p>
        </p:txBody>
      </p:sp>
      <p:pic>
        <p:nvPicPr>
          <p:cNvPr id="190" name="Immagine 189"/>
          <p:cNvPicPr/>
          <p:nvPr/>
        </p:nvPicPr>
        <p:blipFill rotWithShape="1">
          <a:blip r:embed="rId23"/>
          <a:stretch>
            <a:fillRect/>
          </a:stretch>
        </p:blipFill>
        <p:spPr>
          <a:xfrm rot="1629732">
            <a:off x="4738482" y="3513806"/>
            <a:ext cx="898880" cy="1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4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6600" dirty="0" smtClean="0">
                <a:latin typeface="Kristen ITC" pitchFamily="66" charset="0"/>
              </a:rPr>
              <a:t>I percorsi nell’istruzione</a:t>
            </a:r>
            <a:endParaRPr sz="6600" dirty="0">
              <a:latin typeface="Kristen ITC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74720" y="2295482"/>
            <a:ext cx="11377580" cy="564257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3600" b="0" i="0" u="none" strike="noStrike" cap="none" spc="0" normalizeH="0" baseline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Due tipologie: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3600" b="0" i="0" u="none" strike="noStrike" cap="none" spc="0" normalizeH="0" baseline="0" dirty="0" smtClean="0">
              <a:solidFill>
                <a:srgbClr val="000000"/>
              </a:solidFill>
              <a:uFillTx/>
              <a:latin typeface="Maiandra GD" pitchFamily="34" charset="0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b="1" i="1" dirty="0" smtClean="0">
                <a:solidFill>
                  <a:srgbClr val="FF0000"/>
                </a:solidFill>
                <a:latin typeface="Maiandra GD" pitchFamily="34" charset="0"/>
              </a:rPr>
              <a:t>Sussidiarietà integrativa</a:t>
            </a:r>
            <a:r>
              <a:rPr lang="it-IT" dirty="0" smtClean="0">
                <a:latin typeface="Maiandra GD" pitchFamily="34" charset="0"/>
              </a:rPr>
              <a:t>: il percorso è inserito nel curricolo quinquennale, modificato nel primo triennio al fine del rilascio, al termine del terzo anno, di una qualifica professionale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dirty="0" smtClean="0">
              <a:latin typeface="Maiandra GD" pitchFamily="34" charset="0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3600" b="1" i="1" u="none" strike="noStrike" cap="none" spc="0" normalizeH="0" baseline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Sussidiarietà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 complementare</a:t>
            </a:r>
            <a:r>
              <a:rPr kumimoji="0" lang="it-IT" sz="3600" b="0" i="0" u="none" strike="noStrike" cap="none" spc="0" normalizeH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: il curricolo è triennale e si conclude con il rilascio di una qualifica professionale, con eventuali possibilità di proseguimento (IV anno).</a:t>
            </a:r>
            <a:endParaRPr kumimoji="0" lang="it-IT" sz="3600" b="0" i="0" u="none" strike="noStrike" cap="none" spc="0" normalizeH="0" baseline="0" dirty="0">
              <a:solidFill>
                <a:srgbClr val="000000"/>
              </a:solidFill>
              <a:uFillTx/>
              <a:latin typeface="Maiandra GD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2411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124140"/>
            <a:ext cx="11099800" cy="144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6600" dirty="0" smtClean="0">
                <a:latin typeface="Kristen ITC" pitchFamily="66" charset="0"/>
              </a:rPr>
              <a:t>I percorsi nella formazione</a:t>
            </a:r>
            <a:endParaRPr sz="6600" dirty="0">
              <a:latin typeface="Kristen ITC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0006" y="1399807"/>
            <a:ext cx="11919224" cy="7858562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dirty="0" smtClean="0">
                <a:latin typeface="Maiandra GD" pitchFamily="34" charset="0"/>
              </a:rPr>
              <a:t>I percorsi sono </a:t>
            </a:r>
            <a:r>
              <a:rPr kumimoji="0" lang="it-IT" sz="3600" b="0" i="0" u="none" strike="noStrike" cap="none" spc="0" normalizeH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 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triennali</a:t>
            </a:r>
            <a:r>
              <a:rPr kumimoji="0" lang="it-IT" sz="3600" b="0" i="0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e si concludono con il rilascio di una qualifica professionale, con eventuale possibilità di proseguimento per l’acquisizione di un diploma professionale (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IV anno</a:t>
            </a:r>
            <a:r>
              <a:rPr kumimoji="0" lang="it-IT" sz="3600" b="0" i="0" u="none" strike="noStrike" cap="none" spc="0" normalizeH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).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dirty="0">
              <a:latin typeface="Maiandra GD" pitchFamily="34" charset="0"/>
            </a:endParaRPr>
          </a:p>
          <a:p>
            <a:pPr algn="just"/>
            <a:r>
              <a:rPr kumimoji="0" lang="it-IT" sz="3600" b="0" i="0" u="none" strike="noStrike" cap="none" spc="0" normalizeH="0" dirty="0" smtClean="0">
                <a:solidFill>
                  <a:srgbClr val="000000"/>
                </a:solidFill>
                <a:uFillTx/>
                <a:latin typeface="Maiandra GD" pitchFamily="34" charset="0"/>
                <a:sym typeface="Helvetica Light"/>
              </a:rPr>
              <a:t>L’attivazione di questi percorsi avviene nel 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sistema duale</a:t>
            </a:r>
            <a:r>
              <a:rPr kumimoji="0" lang="it-IT" sz="3600" b="0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 </a:t>
            </a:r>
            <a:r>
              <a:rPr kumimoji="0" lang="it-IT" sz="3600" b="0" u="none" strike="noStrike" cap="none" spc="0" normalizeH="0" dirty="0" smtClean="0">
                <a:solidFill>
                  <a:schemeClr val="tx1"/>
                </a:solidFill>
                <a:uFillTx/>
                <a:latin typeface="Maiandra GD" pitchFamily="34" charset="0"/>
                <a:sym typeface="Helvetica Light"/>
              </a:rPr>
              <a:t>che prevede un monte ore cospicuo di attività di 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alternanza</a:t>
            </a:r>
            <a:r>
              <a:rPr kumimoji="0" lang="it-IT" sz="3600" b="0" u="none" strike="noStrike" cap="none" spc="0" normalizeH="0" dirty="0" smtClean="0">
                <a:solidFill>
                  <a:srgbClr val="FF0000"/>
                </a:solidFill>
                <a:uFillTx/>
                <a:latin typeface="Maiandra GD" pitchFamily="34" charset="0"/>
                <a:sym typeface="Helvetica Light"/>
              </a:rPr>
              <a:t> </a:t>
            </a:r>
            <a:r>
              <a:rPr lang="it-IT" dirty="0">
                <a:solidFill>
                  <a:schemeClr val="tx1"/>
                </a:solidFill>
                <a:latin typeface="Maiandra GD" pitchFamily="34" charset="0"/>
              </a:rPr>
              <a:t>(1.200 ore su 3.000) </a:t>
            </a:r>
            <a:r>
              <a:rPr kumimoji="0" lang="it-IT" sz="3600" b="0" u="none" strike="noStrike" cap="none" spc="0" normalizeH="0" dirty="0" smtClean="0">
                <a:solidFill>
                  <a:schemeClr val="tx1"/>
                </a:solidFill>
                <a:uFillTx/>
                <a:latin typeface="Maiandra GD" pitchFamily="34" charset="0"/>
                <a:sym typeface="Helvetica Light"/>
              </a:rPr>
              <a:t>per a</a:t>
            </a:r>
            <a:r>
              <a:rPr lang="it-IT" dirty="0" smtClean="0">
                <a:solidFill>
                  <a:schemeClr val="tx1"/>
                </a:solidFill>
                <a:latin typeface="Maiandra GD" pitchFamily="34" charset="0"/>
              </a:rPr>
              <a:t>gevolare </a:t>
            </a:r>
            <a:r>
              <a:rPr lang="it-IT" dirty="0">
                <a:solidFill>
                  <a:schemeClr val="tx1"/>
                </a:solidFill>
                <a:latin typeface="Maiandra GD" pitchFamily="34" charset="0"/>
              </a:rPr>
              <a:t>le transizioni e ridurre il divario in termini di competenze tra scuola ed </a:t>
            </a:r>
            <a:r>
              <a:rPr lang="it-IT" dirty="0" smtClean="0">
                <a:solidFill>
                  <a:schemeClr val="tx1"/>
                </a:solidFill>
                <a:latin typeface="Maiandra GD" pitchFamily="34" charset="0"/>
              </a:rPr>
              <a:t>impresa.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Maiandra GD" pitchFamily="34" charset="0"/>
              </a:rPr>
              <a:t>Le attività di alternanza saranno realizzate attraverso</a:t>
            </a:r>
            <a:r>
              <a:rPr kumimoji="0" lang="it-IT" sz="3600" b="0" u="none" strike="noStrike" cap="none" spc="0" normalizeH="0" dirty="0" smtClean="0">
                <a:solidFill>
                  <a:schemeClr val="tx1"/>
                </a:solidFill>
                <a:uFillTx/>
                <a:latin typeface="Maiandra GD" pitchFamily="34" charset="0"/>
                <a:sym typeface="Helvetica Light"/>
              </a:rPr>
              <a:t>: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lang="it-IT" i="1" dirty="0" smtClean="0">
                <a:solidFill>
                  <a:schemeClr val="tx1"/>
                </a:solidFill>
                <a:latin typeface="Maiandra GD" pitchFamily="34" charset="0"/>
              </a:rPr>
              <a:t>Impresa simulata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kumimoji="0" lang="it-IT" sz="3600" b="0" i="1" u="none" strike="noStrike" cap="none" spc="0" normalizeH="0" dirty="0" smtClean="0">
                <a:solidFill>
                  <a:schemeClr val="tx1"/>
                </a:solidFill>
                <a:uFillTx/>
                <a:latin typeface="Maiandra GD" pitchFamily="34" charset="0"/>
                <a:sym typeface="Helvetica Light"/>
              </a:rPr>
              <a:t>Stage in azienda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</a:pPr>
            <a:r>
              <a:rPr kumimoji="0" lang="it-IT" sz="3600" b="0" i="1" u="none" strike="noStrike" cap="none" spc="0" normalizeH="0" dirty="0" smtClean="0">
                <a:solidFill>
                  <a:schemeClr val="tx1"/>
                </a:solidFill>
                <a:uFillTx/>
                <a:latin typeface="Maiandra GD" pitchFamily="34" charset="0"/>
                <a:sym typeface="Helvetica Light"/>
              </a:rPr>
              <a:t>Attivazione di contratti di apprendistato</a:t>
            </a:r>
          </a:p>
        </p:txBody>
      </p:sp>
    </p:spTree>
    <p:extLst>
      <p:ext uri="{BB962C8B-B14F-4D97-AF65-F5344CB8AC3E}">
        <p14:creationId xmlns:p14="http://schemas.microsoft.com/office/powerpoint/2010/main" val="472756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381550" y="268160"/>
            <a:ext cx="12385720" cy="244834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02412">
              <a:defRPr sz="4128"/>
            </a:pPr>
            <a:r>
              <a:rPr lang="it-IT" b="1" dirty="0" smtClean="0">
                <a:latin typeface="Kristen ITC" pitchFamily="66" charset="0"/>
              </a:rPr>
              <a:t>SUDDIVISIONE DELLE ORE </a:t>
            </a:r>
            <a:endParaRPr b="1" dirty="0">
              <a:latin typeface="Kristen ITC" pitchFamily="66" charset="0"/>
            </a:endParaRPr>
          </a:p>
          <a:p>
            <a:pPr defTabSz="502412">
              <a:defRPr sz="4128"/>
            </a:pPr>
            <a:r>
              <a:rPr b="1" dirty="0">
                <a:latin typeface="Kristen ITC" pitchFamily="66" charset="0"/>
              </a:rPr>
              <a:t>NELLE </a:t>
            </a:r>
            <a:r>
              <a:rPr b="1" dirty="0" smtClean="0">
                <a:latin typeface="Kristen ITC" pitchFamily="66" charset="0"/>
              </a:rPr>
              <a:t>TIPOLOGIE </a:t>
            </a:r>
            <a:r>
              <a:rPr b="1" dirty="0">
                <a:latin typeface="Kristen ITC" pitchFamily="66" charset="0"/>
              </a:rPr>
              <a:t>DI </a:t>
            </a:r>
            <a:r>
              <a:rPr b="1" dirty="0" smtClean="0">
                <a:latin typeface="Kristen ITC" pitchFamily="66" charset="0"/>
              </a:rPr>
              <a:t>PERCORSI</a:t>
            </a:r>
            <a:r>
              <a:rPr lang="it-IT" b="1" dirty="0" smtClean="0">
                <a:latin typeface="Kristen ITC" pitchFamily="66" charset="0"/>
              </a:rPr>
              <a:t/>
            </a:r>
            <a:br>
              <a:rPr lang="it-IT" b="1" dirty="0" smtClean="0">
                <a:latin typeface="Kristen ITC" pitchFamily="66" charset="0"/>
              </a:rPr>
            </a:br>
            <a:r>
              <a:rPr lang="it-IT" sz="2400" b="1" dirty="0" smtClean="0">
                <a:latin typeface="Kristen ITC" pitchFamily="66" charset="0"/>
              </a:rPr>
              <a:t>(VALORI IN PERCENTUALE)</a:t>
            </a:r>
            <a:endParaRPr sz="2400" b="1" dirty="0">
              <a:latin typeface="Kristen ITC" pitchFamily="66" charset="0"/>
            </a:endParaRPr>
          </a:p>
        </p:txBody>
      </p:sp>
      <p:sp>
        <p:nvSpPr>
          <p:cNvPr id="227" name="Shape 227"/>
          <p:cNvSpPr/>
          <p:nvPr/>
        </p:nvSpPr>
        <p:spPr>
          <a:xfrm rot="20520000">
            <a:off x="3417768" y="8254887"/>
            <a:ext cx="235641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100">
                <a:effectLst>
                  <a:outerShdw blurRad="215900" dist="274186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it-IT" dirty="0"/>
              <a:t>T</a:t>
            </a:r>
            <a:r>
              <a:rPr dirty="0" err="1" smtClean="0"/>
              <a:t>riennali</a:t>
            </a:r>
            <a:r>
              <a:rPr lang="it-IT" dirty="0" smtClean="0"/>
              <a:t> istruzione</a:t>
            </a:r>
            <a:endParaRPr dirty="0"/>
          </a:p>
        </p:txBody>
      </p:sp>
      <p:sp>
        <p:nvSpPr>
          <p:cNvPr id="228" name="Shape 228"/>
          <p:cNvSpPr/>
          <p:nvPr/>
        </p:nvSpPr>
        <p:spPr>
          <a:xfrm rot="20520000">
            <a:off x="1090934" y="8151440"/>
            <a:ext cx="308400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100">
                <a:effectLst>
                  <a:outerShdw blurRad="215900" dist="274186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dirty="0" err="1"/>
              <a:t>Triennali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quinquennio</a:t>
            </a:r>
            <a:endParaRPr dirty="0"/>
          </a:p>
        </p:txBody>
      </p:sp>
      <p:graphicFrame>
        <p:nvGraphicFramePr>
          <p:cNvPr id="6" name="Chart 226"/>
          <p:cNvGraphicFramePr/>
          <p:nvPr>
            <p:extLst>
              <p:ext uri="{D42A27DB-BD31-4B8C-83A1-F6EECF244321}">
                <p14:modId xmlns:p14="http://schemas.microsoft.com/office/powerpoint/2010/main" val="2653932701"/>
              </p:ext>
            </p:extLst>
          </p:nvPr>
        </p:nvGraphicFramePr>
        <p:xfrm>
          <a:off x="275069" y="2870197"/>
          <a:ext cx="12530563" cy="531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hape 227"/>
          <p:cNvSpPr/>
          <p:nvPr/>
        </p:nvSpPr>
        <p:spPr>
          <a:xfrm rot="20520000">
            <a:off x="5690964" y="8210617"/>
            <a:ext cx="253595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100">
                <a:effectLst>
                  <a:outerShdw blurRad="215900" dist="274186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it-IT" dirty="0"/>
              <a:t>T</a:t>
            </a:r>
            <a:r>
              <a:rPr dirty="0" err="1" smtClean="0"/>
              <a:t>riennali</a:t>
            </a:r>
            <a:r>
              <a:rPr lang="it-IT" dirty="0" smtClean="0"/>
              <a:t> formazione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683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59370" y="4729622"/>
            <a:ext cx="1878410" cy="1291256"/>
          </a:xfrm>
          <a:prstGeom prst="rightArrow">
            <a:avLst>
              <a:gd name="adj1" fmla="val 32000"/>
              <a:gd name="adj2" fmla="val 62947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dirty="0" err="1"/>
              <a:t>Licenza</a:t>
            </a:r>
            <a:r>
              <a:rPr dirty="0"/>
              <a:t> Media</a:t>
            </a:r>
          </a:p>
        </p:txBody>
      </p:sp>
      <p:sp>
        <p:nvSpPr>
          <p:cNvPr id="206" name="Shape 206"/>
          <p:cNvSpPr/>
          <p:nvPr/>
        </p:nvSpPr>
        <p:spPr>
          <a:xfrm>
            <a:off x="2125480" y="5059976"/>
            <a:ext cx="632400" cy="63054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dirty="0"/>
              <a:t>I</a:t>
            </a:r>
          </a:p>
        </p:txBody>
      </p:sp>
      <p:sp>
        <p:nvSpPr>
          <p:cNvPr id="207" name="Shape 207"/>
          <p:cNvSpPr/>
          <p:nvPr/>
        </p:nvSpPr>
        <p:spPr>
          <a:xfrm>
            <a:off x="2917590" y="5059976"/>
            <a:ext cx="632400" cy="63054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dirty="0"/>
              <a:t>II</a:t>
            </a:r>
          </a:p>
        </p:txBody>
      </p:sp>
      <p:sp>
        <p:nvSpPr>
          <p:cNvPr id="208" name="Shape 208"/>
          <p:cNvSpPr/>
          <p:nvPr/>
        </p:nvSpPr>
        <p:spPr>
          <a:xfrm>
            <a:off x="3680468" y="5059976"/>
            <a:ext cx="632399" cy="63054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III</a:t>
            </a:r>
          </a:p>
        </p:txBody>
      </p:sp>
      <p:sp>
        <p:nvSpPr>
          <p:cNvPr id="209" name="Shape 209"/>
          <p:cNvSpPr/>
          <p:nvPr/>
        </p:nvSpPr>
        <p:spPr>
          <a:xfrm>
            <a:off x="5517809" y="196151"/>
            <a:ext cx="7163672" cy="410457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190500" dist="190500" dir="1011559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just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Percorsi</a:t>
            </a:r>
            <a:r>
              <a:rPr dirty="0"/>
              <a:t> </a:t>
            </a:r>
            <a:r>
              <a:rPr dirty="0" err="1"/>
              <a:t>quinquennali</a:t>
            </a:r>
            <a:r>
              <a:rPr dirty="0"/>
              <a:t> con </a:t>
            </a:r>
            <a:r>
              <a:rPr dirty="0" err="1"/>
              <a:t>rilascio</a:t>
            </a:r>
            <a:r>
              <a:rPr dirty="0"/>
              <a:t> di </a:t>
            </a:r>
            <a:r>
              <a:rPr dirty="0" err="1"/>
              <a:t>qualifica</a:t>
            </a:r>
            <a:r>
              <a:rPr dirty="0"/>
              <a:t> al 3° anno:</a:t>
            </a:r>
          </a:p>
          <a:p>
            <a:pPr marL="285750" lvl="1" indent="-285750" algn="just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/>
              <a:t>Manutenzione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assistenza</a:t>
            </a:r>
            <a:r>
              <a:rPr dirty="0"/>
              <a:t> </a:t>
            </a:r>
            <a:r>
              <a:rPr dirty="0" err="1"/>
              <a:t>tecnica</a:t>
            </a:r>
            <a:r>
              <a:rPr dirty="0"/>
              <a:t>:</a:t>
            </a:r>
          </a:p>
          <a:p>
            <a:pPr lvl="4" algn="just">
              <a:defRPr sz="1700">
                <a:solidFill>
                  <a:srgbClr val="FFFFFF"/>
                </a:solidFill>
              </a:defRPr>
            </a:pPr>
            <a:r>
              <a:rPr dirty="0" err="1"/>
              <a:t>Qualifica</a:t>
            </a:r>
            <a:r>
              <a:rPr dirty="0"/>
              <a:t> di </a:t>
            </a:r>
            <a:r>
              <a:rPr dirty="0" err="1"/>
              <a:t>operatore</a:t>
            </a:r>
            <a:r>
              <a:rPr dirty="0"/>
              <a:t> </a:t>
            </a:r>
            <a:r>
              <a:rPr dirty="0" err="1" smtClean="0"/>
              <a:t>meccanico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IPIA Don Bosco Chatillon</a:t>
            </a:r>
            <a:r>
              <a:rPr lang="it-IT" b="1" i="1" dirty="0" smtClean="0"/>
              <a:t>)</a:t>
            </a:r>
            <a:endParaRPr b="1" i="1" dirty="0"/>
          </a:p>
          <a:p>
            <a:pPr lvl="4" algn="just">
              <a:defRPr sz="1700">
                <a:solidFill>
                  <a:srgbClr val="FFFFFF"/>
                </a:solidFill>
              </a:defRPr>
            </a:pPr>
            <a:r>
              <a:rPr dirty="0" err="1"/>
              <a:t>Qualifica</a:t>
            </a:r>
            <a:r>
              <a:rPr dirty="0"/>
              <a:t> di </a:t>
            </a:r>
            <a:r>
              <a:rPr dirty="0" err="1"/>
              <a:t>operatore</a:t>
            </a:r>
            <a:r>
              <a:rPr dirty="0"/>
              <a:t> </a:t>
            </a:r>
            <a:r>
              <a:rPr dirty="0" err="1" smtClean="0"/>
              <a:t>termoidraulico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C. Gex Aosta</a:t>
            </a:r>
            <a:r>
              <a:rPr lang="it-IT" b="1" i="1" dirty="0" smtClean="0"/>
              <a:t>)</a:t>
            </a:r>
            <a:endParaRPr b="1" i="1" dirty="0"/>
          </a:p>
          <a:p>
            <a:pPr lvl="4" algn="just">
              <a:defRPr sz="1700">
                <a:solidFill>
                  <a:srgbClr val="FFFFFF"/>
                </a:solidFill>
              </a:defRPr>
            </a:pPr>
            <a:r>
              <a:rPr dirty="0" err="1"/>
              <a:t>Qualifica</a:t>
            </a:r>
            <a:r>
              <a:rPr dirty="0"/>
              <a:t> di </a:t>
            </a:r>
            <a:r>
              <a:rPr dirty="0" err="1"/>
              <a:t>operatore</a:t>
            </a:r>
            <a:r>
              <a:rPr dirty="0"/>
              <a:t> </a:t>
            </a:r>
            <a:r>
              <a:rPr dirty="0" err="1" smtClean="0"/>
              <a:t>elettrico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C. Gex Aosta</a:t>
            </a:r>
            <a:r>
              <a:rPr lang="it-IT" b="1" i="1" dirty="0" smtClean="0"/>
              <a:t>)</a:t>
            </a:r>
            <a:endParaRPr b="1" i="1" dirty="0"/>
          </a:p>
          <a:p>
            <a:pPr marL="285750" lvl="1" indent="-285750" algn="just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/>
              <a:t>Produzioni</a:t>
            </a:r>
            <a:r>
              <a:rPr dirty="0"/>
              <a:t> </a:t>
            </a:r>
            <a:r>
              <a:rPr dirty="0" err="1"/>
              <a:t>industriali</a:t>
            </a:r>
            <a:r>
              <a:rPr dirty="0"/>
              <a:t> e </a:t>
            </a:r>
            <a:r>
              <a:rPr dirty="0" err="1"/>
              <a:t>artigianali</a:t>
            </a:r>
            <a:r>
              <a:rPr dirty="0"/>
              <a:t>: </a:t>
            </a:r>
          </a:p>
          <a:p>
            <a:pPr lvl="4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dirty="0" err="1"/>
              <a:t>Qualifica</a:t>
            </a:r>
            <a:r>
              <a:rPr dirty="0"/>
              <a:t> di </a:t>
            </a:r>
            <a:r>
              <a:rPr dirty="0" err="1"/>
              <a:t>operatore</a:t>
            </a:r>
            <a:r>
              <a:rPr dirty="0"/>
              <a:t> del </a:t>
            </a:r>
            <a:r>
              <a:rPr dirty="0" err="1" smtClean="0"/>
              <a:t>legno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IPIA Don Bosco Chatillon</a:t>
            </a:r>
            <a:r>
              <a:rPr lang="it-IT" b="1" i="1" dirty="0" smtClean="0"/>
              <a:t>)</a:t>
            </a:r>
            <a:endParaRPr b="1" i="1" dirty="0"/>
          </a:p>
          <a:p>
            <a:pPr marL="285750" lvl="1" indent="-285750" algn="just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/>
              <a:t>Servizi</a:t>
            </a:r>
            <a:r>
              <a:rPr dirty="0"/>
              <a:t> per </a:t>
            </a:r>
            <a:r>
              <a:rPr dirty="0" err="1"/>
              <a:t>l’enogastronomia</a:t>
            </a:r>
            <a:r>
              <a:rPr dirty="0"/>
              <a:t> e </a:t>
            </a:r>
            <a:r>
              <a:rPr dirty="0" err="1"/>
              <a:t>l’ospitalità</a:t>
            </a:r>
            <a:r>
              <a:rPr dirty="0"/>
              <a:t> </a:t>
            </a:r>
            <a:r>
              <a:rPr dirty="0" err="1"/>
              <a:t>alberghiera</a:t>
            </a:r>
            <a:r>
              <a:rPr dirty="0"/>
              <a:t>: </a:t>
            </a:r>
          </a:p>
          <a:p>
            <a:pPr lvl="4" algn="l">
              <a:defRPr sz="1700">
                <a:solidFill>
                  <a:srgbClr val="FFFFFF"/>
                </a:solidFill>
              </a:defRPr>
            </a:pPr>
            <a:r>
              <a:rPr dirty="0" err="1"/>
              <a:t>Qualifica</a:t>
            </a:r>
            <a:r>
              <a:rPr dirty="0"/>
              <a:t> di </a:t>
            </a:r>
            <a:r>
              <a:rPr dirty="0" err="1"/>
              <a:t>operatore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ristorazione</a:t>
            </a:r>
            <a:r>
              <a:rPr dirty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IPRA Chatillon</a:t>
            </a:r>
            <a:r>
              <a:rPr lang="it-IT" b="1" i="1" dirty="0" smtClean="0"/>
              <a:t>)</a:t>
            </a:r>
            <a:r>
              <a:rPr b="1" i="1" dirty="0"/>
              <a:t/>
            </a:r>
            <a:br>
              <a:rPr b="1" i="1" dirty="0"/>
            </a:br>
            <a:r>
              <a:rPr lang="it-IT" dirty="0" smtClean="0"/>
              <a:t>		</a:t>
            </a:r>
            <a:r>
              <a:rPr dirty="0" smtClean="0"/>
              <a:t>(</a:t>
            </a:r>
            <a:r>
              <a:rPr dirty="0"/>
              <a:t>2 </a:t>
            </a:r>
            <a:r>
              <a:rPr dirty="0" err="1"/>
              <a:t>indirizzi</a:t>
            </a:r>
            <a:r>
              <a:rPr dirty="0"/>
              <a:t>: </a:t>
            </a:r>
            <a:r>
              <a:rPr dirty="0" err="1"/>
              <a:t>preparazione</a:t>
            </a:r>
            <a:r>
              <a:rPr dirty="0"/>
              <a:t> </a:t>
            </a:r>
            <a:r>
              <a:rPr dirty="0" err="1"/>
              <a:t>pasti</a:t>
            </a:r>
            <a:r>
              <a:rPr dirty="0"/>
              <a:t> e </a:t>
            </a:r>
            <a:r>
              <a:rPr dirty="0" err="1"/>
              <a:t>servizi</a:t>
            </a:r>
            <a:r>
              <a:rPr dirty="0"/>
              <a:t> di </a:t>
            </a:r>
            <a:r>
              <a:rPr dirty="0" err="1"/>
              <a:t>sala</a:t>
            </a:r>
            <a:r>
              <a:rPr dirty="0"/>
              <a:t> e di bar)</a:t>
            </a:r>
          </a:p>
        </p:txBody>
      </p:sp>
      <p:sp>
        <p:nvSpPr>
          <p:cNvPr id="210" name="Shape 210"/>
          <p:cNvSpPr/>
          <p:nvPr/>
        </p:nvSpPr>
        <p:spPr>
          <a:xfrm rot="18630659">
            <a:off x="4382181" y="4372726"/>
            <a:ext cx="789176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5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534190" y="5135608"/>
            <a:ext cx="789175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5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rot="1967179">
            <a:off x="4380511" y="6019046"/>
            <a:ext cx="789175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5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517809" y="4372730"/>
            <a:ext cx="7163672" cy="19860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190500" dir="10133992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Percorsi</a:t>
            </a:r>
            <a:r>
              <a:rPr dirty="0"/>
              <a:t> </a:t>
            </a:r>
            <a:r>
              <a:rPr dirty="0" err="1"/>
              <a:t>triennali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</a:t>
            </a:r>
            <a:r>
              <a:rPr dirty="0" err="1"/>
              <a:t>Istituzioni</a:t>
            </a:r>
            <a:r>
              <a:rPr dirty="0"/>
              <a:t> </a:t>
            </a:r>
            <a:r>
              <a:rPr dirty="0" err="1"/>
              <a:t>scolastiche</a:t>
            </a:r>
            <a:r>
              <a:rPr dirty="0"/>
              <a:t>:</a:t>
            </a:r>
          </a:p>
          <a:p>
            <a:pPr marL="285750" lvl="8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 smtClean="0"/>
              <a:t>Operatore</a:t>
            </a:r>
            <a:r>
              <a:rPr dirty="0" smtClean="0"/>
              <a:t> </a:t>
            </a:r>
            <a:r>
              <a:rPr dirty="0" err="1" smtClean="0"/>
              <a:t>agricolo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err="1" smtClean="0">
                <a:solidFill>
                  <a:schemeClr val="tx1"/>
                </a:solidFill>
              </a:rPr>
              <a:t>Institut</a:t>
            </a:r>
            <a:r>
              <a:rPr lang="it-IT" b="1" i="1" dirty="0" smtClean="0">
                <a:solidFill>
                  <a:schemeClr val="tx1"/>
                </a:solidFill>
              </a:rPr>
              <a:t> Agricole </a:t>
            </a:r>
            <a:r>
              <a:rPr lang="it-IT" b="1" i="1" dirty="0" err="1" smtClean="0">
                <a:solidFill>
                  <a:schemeClr val="tx1"/>
                </a:solidFill>
              </a:rPr>
              <a:t>Régional</a:t>
            </a:r>
            <a:r>
              <a:rPr lang="it-IT" b="1" i="1" dirty="0" smtClean="0">
                <a:solidFill>
                  <a:schemeClr val="tx1"/>
                </a:solidFill>
              </a:rPr>
              <a:t> Aosta</a:t>
            </a:r>
            <a:r>
              <a:rPr lang="it-IT" b="1" i="1" dirty="0" smtClean="0"/>
              <a:t>)</a:t>
            </a:r>
            <a:endParaRPr b="1" i="1" dirty="0"/>
          </a:p>
          <a:p>
            <a:pPr marL="285750" lvl="5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 smtClean="0"/>
              <a:t>Operatore</a:t>
            </a:r>
            <a:r>
              <a:rPr dirty="0" smtClean="0"/>
              <a:t> </a:t>
            </a:r>
            <a:r>
              <a:rPr dirty="0" err="1" smtClean="0"/>
              <a:t>termoidraulico</a:t>
            </a:r>
            <a:r>
              <a:rPr lang="it-IT" dirty="0" smtClean="0"/>
              <a:t> </a:t>
            </a:r>
            <a:r>
              <a:rPr lang="it-IT" b="1" i="1" dirty="0"/>
              <a:t>(</a:t>
            </a:r>
            <a:r>
              <a:rPr lang="it-IT" b="1" i="1" dirty="0">
                <a:solidFill>
                  <a:schemeClr val="tx1"/>
                </a:solidFill>
              </a:rPr>
              <a:t>C. Gex Aosta</a:t>
            </a:r>
            <a:r>
              <a:rPr lang="it-IT" b="1" i="1" dirty="0"/>
              <a:t>)</a:t>
            </a:r>
          </a:p>
          <a:p>
            <a:pPr marL="285750" lvl="5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dirty="0" err="1" smtClean="0"/>
              <a:t>Operatore</a:t>
            </a:r>
            <a:r>
              <a:rPr dirty="0" smtClean="0"/>
              <a:t> </a:t>
            </a:r>
            <a:r>
              <a:rPr dirty="0" err="1" smtClean="0"/>
              <a:t>elettrico</a:t>
            </a:r>
            <a:r>
              <a:rPr lang="it-IT" dirty="0" smtClean="0"/>
              <a:t> </a:t>
            </a:r>
            <a:r>
              <a:rPr lang="it-IT" b="1" i="1" dirty="0"/>
              <a:t>(</a:t>
            </a:r>
            <a:r>
              <a:rPr lang="it-IT" b="1" i="1" dirty="0">
                <a:solidFill>
                  <a:schemeClr val="tx1"/>
                </a:solidFill>
              </a:rPr>
              <a:t>C. Gex </a:t>
            </a:r>
            <a:r>
              <a:rPr lang="it-IT" b="1" i="1" dirty="0" smtClean="0">
                <a:solidFill>
                  <a:schemeClr val="tx1"/>
                </a:solidFill>
              </a:rPr>
              <a:t>Aosta e Brambilla </a:t>
            </a:r>
            <a:r>
              <a:rPr lang="it-IT" b="1" i="1" dirty="0" err="1" smtClean="0">
                <a:solidFill>
                  <a:schemeClr val="tx1"/>
                </a:solidFill>
              </a:rPr>
              <a:t>Verrès</a:t>
            </a:r>
            <a:r>
              <a:rPr lang="it-IT" b="1" i="1" dirty="0" smtClean="0"/>
              <a:t>)</a:t>
            </a:r>
            <a:endParaRPr lang="it-IT" b="1" i="1" dirty="0"/>
          </a:p>
          <a:p>
            <a:pPr marL="285750" lvl="5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Operatore amministrativo segretariale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C</a:t>
            </a:r>
            <a:r>
              <a:rPr lang="it-IT" b="1" i="1" dirty="0">
                <a:solidFill>
                  <a:schemeClr val="tx1"/>
                </a:solidFill>
              </a:rPr>
              <a:t>. Gex Aosta</a:t>
            </a:r>
            <a:r>
              <a:rPr lang="it-IT" b="1" i="1" dirty="0" smtClean="0"/>
              <a:t>)</a:t>
            </a:r>
            <a:endParaRPr lang="it-IT" b="1" i="1" dirty="0"/>
          </a:p>
        </p:txBody>
      </p:sp>
      <p:sp>
        <p:nvSpPr>
          <p:cNvPr id="214" name="Shape 214"/>
          <p:cNvSpPr/>
          <p:nvPr/>
        </p:nvSpPr>
        <p:spPr>
          <a:xfrm>
            <a:off x="5517808" y="6452938"/>
            <a:ext cx="7144357" cy="3032502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190500" dist="165100" dir="8824703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Percorsi</a:t>
            </a:r>
            <a:r>
              <a:rPr dirty="0"/>
              <a:t> </a:t>
            </a:r>
            <a:r>
              <a:rPr dirty="0" err="1"/>
              <a:t>triennali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</a:t>
            </a:r>
            <a:r>
              <a:rPr dirty="0" err="1"/>
              <a:t>Enti</a:t>
            </a:r>
            <a:r>
              <a:rPr dirty="0"/>
              <a:t> di </a:t>
            </a:r>
            <a:r>
              <a:rPr dirty="0" err="1"/>
              <a:t>formazione</a:t>
            </a:r>
            <a:r>
              <a:rPr dirty="0"/>
              <a:t> </a:t>
            </a:r>
            <a:r>
              <a:rPr dirty="0" err="1"/>
              <a:t>accreditati</a:t>
            </a:r>
            <a:r>
              <a:rPr dirty="0"/>
              <a:t>:</a:t>
            </a:r>
          </a:p>
          <a:p>
            <a:pPr marL="285750" lvl="3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E</a:t>
            </a:r>
            <a:r>
              <a:rPr dirty="0" err="1" smtClean="0"/>
              <a:t>stetista</a:t>
            </a:r>
            <a:r>
              <a:rPr dirty="0" smtClean="0"/>
              <a:t> </a:t>
            </a:r>
            <a:r>
              <a:rPr dirty="0"/>
              <a:t>di </a:t>
            </a:r>
            <a:r>
              <a:rPr dirty="0" smtClean="0"/>
              <a:t>base</a:t>
            </a:r>
            <a:endParaRPr b="1" i="1" dirty="0"/>
          </a:p>
          <a:p>
            <a:pPr marL="285750" lvl="3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A</a:t>
            </a:r>
            <a:r>
              <a:rPr dirty="0" err="1" smtClean="0"/>
              <a:t>cconciatore</a:t>
            </a:r>
            <a:r>
              <a:rPr dirty="0" smtClean="0"/>
              <a:t> </a:t>
            </a:r>
            <a:r>
              <a:rPr dirty="0"/>
              <a:t>di base</a:t>
            </a:r>
          </a:p>
          <a:p>
            <a:pPr marL="285750" lvl="3" indent="-285750" algn="l">
              <a:lnSpc>
                <a:spcPct val="150000"/>
              </a:lnSpc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O</a:t>
            </a:r>
            <a:r>
              <a:rPr dirty="0" err="1" smtClean="0"/>
              <a:t>peratore</a:t>
            </a:r>
            <a:r>
              <a:rPr dirty="0" smtClean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servizi</a:t>
            </a:r>
            <a:r>
              <a:rPr dirty="0"/>
              <a:t> di </a:t>
            </a:r>
            <a:r>
              <a:rPr dirty="0" err="1" smtClean="0"/>
              <a:t>vendita</a:t>
            </a:r>
            <a:r>
              <a:rPr lang="it-IT" dirty="0" smtClean="0"/>
              <a:t> </a:t>
            </a:r>
            <a:r>
              <a:rPr lang="it-IT" b="1" i="1" dirty="0" smtClean="0"/>
              <a:t>(</a:t>
            </a:r>
            <a:r>
              <a:rPr lang="it-IT" b="1" i="1" dirty="0" smtClean="0">
                <a:solidFill>
                  <a:schemeClr val="tx1"/>
                </a:solidFill>
              </a:rPr>
              <a:t>da identificare</a:t>
            </a:r>
            <a:r>
              <a:rPr lang="it-IT" b="1" i="1" dirty="0" smtClean="0"/>
              <a:t>)</a:t>
            </a:r>
          </a:p>
          <a:p>
            <a:pPr marL="285750" lvl="3" indent="-285750" algn="l"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Operatore della ristorazione </a:t>
            </a:r>
            <a:r>
              <a:rPr lang="it-IT" b="1" i="1" dirty="0"/>
              <a:t>(</a:t>
            </a:r>
            <a:r>
              <a:rPr lang="it-IT" b="1" i="1" dirty="0">
                <a:solidFill>
                  <a:schemeClr val="tx1"/>
                </a:solidFill>
              </a:rPr>
              <a:t>da identificare</a:t>
            </a:r>
            <a:r>
              <a:rPr lang="it-IT" b="1" i="1" dirty="0"/>
              <a:t>)</a:t>
            </a:r>
          </a:p>
          <a:p>
            <a:pPr lvl="3" algn="l"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	(</a:t>
            </a:r>
            <a:r>
              <a:rPr lang="it-IT" dirty="0"/>
              <a:t>2 indirizzi: preparazione pasti e servizi di sala e di bar)</a:t>
            </a:r>
          </a:p>
          <a:p>
            <a:pPr marL="285750" lvl="3" indent="-285750" algn="l">
              <a:buFont typeface="Arial" pitchFamily="34" charset="0"/>
              <a:buChar char="•"/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Operatore della riparazione di veicoli a motore </a:t>
            </a:r>
            <a:r>
              <a:rPr lang="it-IT" b="1" i="1" dirty="0"/>
              <a:t>(</a:t>
            </a:r>
            <a:r>
              <a:rPr lang="it-IT" b="1" i="1" dirty="0">
                <a:solidFill>
                  <a:schemeClr val="tx1"/>
                </a:solidFill>
              </a:rPr>
              <a:t>da identificare</a:t>
            </a:r>
            <a:r>
              <a:rPr lang="it-IT" b="1" i="1" dirty="0"/>
              <a:t>)</a:t>
            </a:r>
          </a:p>
          <a:p>
            <a:pPr lvl="3" algn="l">
              <a:defRPr sz="1700">
                <a:solidFill>
                  <a:srgbClr val="FFFFFF"/>
                </a:solidFill>
              </a:defRPr>
            </a:pPr>
            <a:r>
              <a:rPr lang="it-IT" dirty="0" smtClean="0"/>
              <a:t>	(</a:t>
            </a:r>
            <a:r>
              <a:rPr lang="it-IT" dirty="0"/>
              <a:t>2 indirizzi: </a:t>
            </a:r>
            <a:r>
              <a:rPr lang="it-IT" dirty="0" smtClean="0"/>
              <a:t>carrozzeria e meccanica auto)</a:t>
            </a:r>
            <a:endParaRPr lang="it-IT" dirty="0"/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014610" y="7095895"/>
            <a:ext cx="4287505" cy="364202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1700" b="1" i="1" dirty="0">
                <a:solidFill>
                  <a:schemeClr val="bg1"/>
                </a:solidFill>
              </a:rPr>
              <a:t>(</a:t>
            </a:r>
            <a:r>
              <a:rPr lang="it-IT" sz="1700" b="1" i="1" dirty="0"/>
              <a:t>Progetto Formazione </a:t>
            </a:r>
            <a:r>
              <a:rPr lang="it-IT" sz="1700" b="1" i="1" dirty="0" err="1"/>
              <a:t>scrl</a:t>
            </a:r>
            <a:r>
              <a:rPr lang="it-IT" sz="1700" b="1" i="1" dirty="0"/>
              <a:t> </a:t>
            </a:r>
            <a:r>
              <a:rPr lang="it-IT" sz="1700" b="1" i="1" dirty="0" smtClean="0"/>
              <a:t>Chatillon</a:t>
            </a:r>
            <a:r>
              <a:rPr lang="it-IT" sz="1700" b="1" i="1" dirty="0">
                <a:solidFill>
                  <a:schemeClr val="bg1"/>
                </a:solidFill>
              </a:rPr>
              <a:t>)</a:t>
            </a:r>
            <a:endParaRPr kumimoji="0" lang="it-IT" sz="1700" b="0" i="0" u="none" strike="noStrike" cap="none" spc="0" normalizeH="0" baseline="0" dirty="0">
              <a:solidFill>
                <a:schemeClr val="bg1"/>
              </a:solidFill>
              <a:uFillTx/>
              <a:sym typeface="Helvetica Light"/>
            </a:endParaRPr>
          </a:p>
        </p:txBody>
      </p:sp>
      <p:sp>
        <p:nvSpPr>
          <p:cNvPr id="4" name="Parentesi quadra chiusa 3"/>
          <p:cNvSpPr/>
          <p:nvPr/>
        </p:nvSpPr>
        <p:spPr>
          <a:xfrm>
            <a:off x="7870590" y="6893080"/>
            <a:ext cx="216030" cy="792110"/>
          </a:xfrm>
          <a:prstGeom prst="rightBracket">
            <a:avLst/>
          </a:prstGeom>
          <a:noFill/>
          <a:ln w="25400" cap="flat">
            <a:solidFill>
              <a:srgbClr val="000000"/>
            </a:solidFill>
            <a:prstDash val="solid"/>
            <a:miter/>
          </a:ln>
          <a:effectLst/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1800" b="0" i="0" u="none" strike="noStrike" cap="none" spc="0" normalizeH="0" baseline="0">
              <a:solidFill>
                <a:srgbClr val="000000"/>
              </a:solidFill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2400" b="0" i="0" u="none" strike="noStrike" cap="none" spc="0" normalizeH="0" baseline="0">
            <a:solidFill>
              <a:srgbClr val="FFFFFF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3600" b="0" i="0" u="none" strike="noStrike" cap="none" spc="0" normalizeH="0" baseline="0">
            <a:solidFill>
              <a:srgbClr val="000000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2400" b="0" i="0" u="none" strike="noStrike" cap="none" spc="0" normalizeH="0" baseline="0">
            <a:solidFill>
              <a:srgbClr val="FFFFFF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3600" b="0" i="0" u="none" strike="noStrike" cap="none" spc="0" normalizeH="0" baseline="0">
            <a:solidFill>
              <a:srgbClr val="000000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504</Words>
  <Application>Microsoft Office PowerPoint</Application>
  <PresentationFormat>Personalizzato</PresentationFormat>
  <Paragraphs>86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White</vt:lpstr>
      <vt:lpstr>Il sistema regionale di  Istruzione e Formazione Professionale (IeFP)  L’offerta 2017/18</vt:lpstr>
      <vt:lpstr>Che cos’è l’IeFP?</vt:lpstr>
      <vt:lpstr>Presentazione standard di PowerPoint</vt:lpstr>
      <vt:lpstr>I percorsi nell’istruzione</vt:lpstr>
      <vt:lpstr>I percorsi nella formazione</vt:lpstr>
      <vt:lpstr>SUDDIVISIONE DELLE ORE  NELLE TIPOLOGIE DI PERCORSI (VALORI IN PERCENTUALE)</vt:lpstr>
      <vt:lpstr>Presentazione standard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da mettere</dc:title>
  <dc:creator>Maurizio Rosina</dc:creator>
  <cp:lastModifiedBy>Antonella CISCO</cp:lastModifiedBy>
  <cp:revision>48</cp:revision>
  <cp:lastPrinted>2016-11-04T12:21:16Z</cp:lastPrinted>
  <dcterms:modified xsi:type="dcterms:W3CDTF">2016-11-18T11:23:35Z</dcterms:modified>
</cp:coreProperties>
</file>