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0" r:id="rId1"/>
  </p:sldMasterIdLst>
  <p:notesMasterIdLst>
    <p:notesMasterId r:id="rId22"/>
  </p:notesMasterIdLst>
  <p:sldIdLst>
    <p:sldId id="256" r:id="rId2"/>
    <p:sldId id="259" r:id="rId3"/>
    <p:sldId id="260" r:id="rId4"/>
    <p:sldId id="263" r:id="rId5"/>
    <p:sldId id="276" r:id="rId6"/>
    <p:sldId id="261" r:id="rId7"/>
    <p:sldId id="282" r:id="rId8"/>
    <p:sldId id="278" r:id="rId9"/>
    <p:sldId id="262" r:id="rId10"/>
    <p:sldId id="283" r:id="rId11"/>
    <p:sldId id="264" r:id="rId12"/>
    <p:sldId id="266" r:id="rId13"/>
    <p:sldId id="267" r:id="rId14"/>
    <p:sldId id="269" r:id="rId15"/>
    <p:sldId id="273" r:id="rId16"/>
    <p:sldId id="271" r:id="rId17"/>
    <p:sldId id="270" r:id="rId18"/>
    <p:sldId id="280" r:id="rId19"/>
    <p:sldId id="258" r:id="rId20"/>
    <p:sldId id="272" r:id="rId2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99FF"/>
    <a:srgbClr val="FFC1DC"/>
    <a:srgbClr val="00FFFF"/>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66" autoAdjust="0"/>
    <p:restoredTop sz="86501" autoAdjust="0"/>
  </p:normalViewPr>
  <p:slideViewPr>
    <p:cSldViewPr>
      <p:cViewPr>
        <p:scale>
          <a:sx n="70" d="100"/>
          <a:sy n="70" d="100"/>
        </p:scale>
        <p:origin x="288"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5" d="100"/>
          <a:sy n="85" d="100"/>
        </p:scale>
        <p:origin x="-315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264D82-A3CB-41B6-B734-FEBA47061534}" type="datetimeFigureOut">
              <a:rPr lang="it-IT" smtClean="0"/>
              <a:t>25/01/2017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820B69-F217-4C9D-886E-B5A7E2C2CCF6}" type="slidenum">
              <a:rPr lang="it-IT" smtClean="0"/>
              <a:t>‹N›</a:t>
            </a:fld>
            <a:endParaRPr lang="it-IT"/>
          </a:p>
        </p:txBody>
      </p:sp>
    </p:spTree>
    <p:extLst>
      <p:ext uri="{BB962C8B-B14F-4D97-AF65-F5344CB8AC3E}">
        <p14:creationId xmlns:p14="http://schemas.microsoft.com/office/powerpoint/2010/main" val="442758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A820B69-F217-4C9D-886E-B5A7E2C2CCF6}" type="slidenum">
              <a:rPr lang="it-IT" smtClean="0"/>
              <a:t>2</a:t>
            </a:fld>
            <a:endParaRPr lang="it-IT"/>
          </a:p>
        </p:txBody>
      </p:sp>
    </p:spTree>
    <p:extLst>
      <p:ext uri="{BB962C8B-B14F-4D97-AF65-F5344CB8AC3E}">
        <p14:creationId xmlns:p14="http://schemas.microsoft.com/office/powerpoint/2010/main" val="1546489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AA820B69-F217-4C9D-886E-B5A7E2C2CCF6}" type="slidenum">
              <a:rPr lang="it-IT" smtClean="0"/>
              <a:t>11</a:t>
            </a:fld>
            <a:endParaRPr lang="it-IT"/>
          </a:p>
        </p:txBody>
      </p:sp>
    </p:spTree>
    <p:extLst>
      <p:ext uri="{BB962C8B-B14F-4D97-AF65-F5344CB8AC3E}">
        <p14:creationId xmlns:p14="http://schemas.microsoft.com/office/powerpoint/2010/main" val="787202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AA820B69-F217-4C9D-886E-B5A7E2C2CCF6}" type="slidenum">
              <a:rPr lang="it-IT" smtClean="0"/>
              <a:t>13</a:t>
            </a:fld>
            <a:endParaRPr lang="it-IT"/>
          </a:p>
        </p:txBody>
      </p:sp>
    </p:spTree>
    <p:extLst>
      <p:ext uri="{BB962C8B-B14F-4D97-AF65-F5344CB8AC3E}">
        <p14:creationId xmlns:p14="http://schemas.microsoft.com/office/powerpoint/2010/main" val="1847918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AA820B69-F217-4C9D-886E-B5A7E2C2CCF6}" type="slidenum">
              <a:rPr lang="it-IT" smtClean="0"/>
              <a:t>18</a:t>
            </a:fld>
            <a:endParaRPr lang="it-IT"/>
          </a:p>
        </p:txBody>
      </p:sp>
    </p:spTree>
    <p:extLst>
      <p:ext uri="{BB962C8B-B14F-4D97-AF65-F5344CB8AC3E}">
        <p14:creationId xmlns:p14="http://schemas.microsoft.com/office/powerpoint/2010/main" val="3810173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14" name="Titolo 13"/>
          <p:cNvSpPr>
            <a:spLocks noGrp="1"/>
          </p:cNvSpPr>
          <p:nvPr>
            <p:ph type="ctrTitle"/>
          </p:nvPr>
        </p:nvSpPr>
        <p:spPr>
          <a:xfrm>
            <a:off x="1432560" y="359898"/>
            <a:ext cx="7406640" cy="1472184"/>
          </a:xfrm>
        </p:spPr>
        <p:txBody>
          <a:bodyPr anchor="b"/>
          <a:lstStyle>
            <a:lvl1pPr algn="l">
              <a:defRPr/>
            </a:lvl1pPr>
            <a:extLst/>
          </a:lstStyle>
          <a:p>
            <a:r>
              <a:rPr kumimoji="0" lang="it-IT" smtClean="0"/>
              <a:t>Fare clic per modificare lo stile del titolo</a:t>
            </a:r>
            <a:endParaRPr kumimoji="0" lang="en-US"/>
          </a:p>
        </p:txBody>
      </p:sp>
      <p:sp>
        <p:nvSpPr>
          <p:cNvPr id="22" name="Sottotitol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sp>
        <p:nvSpPr>
          <p:cNvPr id="7" name="Segnaposto data 6"/>
          <p:cNvSpPr>
            <a:spLocks noGrp="1"/>
          </p:cNvSpPr>
          <p:nvPr>
            <p:ph type="dt" sz="half" idx="10"/>
          </p:nvPr>
        </p:nvSpPr>
        <p:spPr/>
        <p:txBody>
          <a:bodyPr/>
          <a:lstStyle>
            <a:extLst/>
          </a:lstStyle>
          <a:p>
            <a:fld id="{9BECA61E-820C-4A8D-8E8A-E86CA76FB3F9}" type="datetimeFigureOut">
              <a:rPr lang="it-IT" smtClean="0"/>
              <a:t>25/01/2017</a:t>
            </a:fld>
            <a:endParaRPr lang="it-IT"/>
          </a:p>
        </p:txBody>
      </p:sp>
      <p:sp>
        <p:nvSpPr>
          <p:cNvPr id="20" name="Segnaposto piè di pagina 19"/>
          <p:cNvSpPr>
            <a:spLocks noGrp="1"/>
          </p:cNvSpPr>
          <p:nvPr>
            <p:ph type="ftr" sz="quarter" idx="11"/>
          </p:nvPr>
        </p:nvSpPr>
        <p:spPr/>
        <p:txBody>
          <a:bodyPr/>
          <a:lstStyle>
            <a:extLst/>
          </a:lstStyle>
          <a:p>
            <a:endParaRPr lang="it-IT"/>
          </a:p>
        </p:txBody>
      </p:sp>
      <p:sp>
        <p:nvSpPr>
          <p:cNvPr id="10" name="Segnaposto numero diapositiva 9"/>
          <p:cNvSpPr>
            <a:spLocks noGrp="1"/>
          </p:cNvSpPr>
          <p:nvPr>
            <p:ph type="sldNum" sz="quarter" idx="12"/>
          </p:nvPr>
        </p:nvSpPr>
        <p:spPr/>
        <p:txBody>
          <a:bodyPr/>
          <a:lstStyle>
            <a:extLst/>
          </a:lstStyle>
          <a:p>
            <a:fld id="{AB252ACF-DA32-4DD1-ABB4-906E5D31F192}" type="slidenum">
              <a:rPr lang="it-IT" smtClean="0"/>
              <a:t>‹N›</a:t>
            </a:fld>
            <a:endParaRPr lang="it-IT"/>
          </a:p>
        </p:txBody>
      </p:sp>
      <p:sp>
        <p:nvSpPr>
          <p:cNvPr id="8" name="Oval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9BECA61E-820C-4A8D-8E8A-E86CA76FB3F9}" type="datetimeFigureOut">
              <a:rPr lang="it-IT" smtClean="0"/>
              <a:t>25/01/2017</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AB252ACF-DA32-4DD1-ABB4-906E5D31F192}" type="slidenum">
              <a:rPr lang="it-IT" smtClean="0"/>
              <a:t>‹N›</a:t>
            </a:fld>
            <a:endParaRPr lang="it-IT"/>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58000" y="274639"/>
            <a:ext cx="1828800" cy="5851525"/>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1143000" y="274640"/>
            <a:ext cx="5562600" cy="5851525"/>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9BECA61E-820C-4A8D-8E8A-E86CA76FB3F9}" type="datetimeFigureOut">
              <a:rPr lang="it-IT" smtClean="0"/>
              <a:t>25/01/2017</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AB252ACF-DA32-4DD1-ABB4-906E5D31F192}" type="slidenum">
              <a:rPr lang="it-IT" smtClean="0"/>
              <a:t>‹N›</a:t>
            </a:fld>
            <a:endParaRPr lang="it-IT"/>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9BECA61E-820C-4A8D-8E8A-E86CA76FB3F9}" type="datetimeFigureOut">
              <a:rPr lang="it-IT" smtClean="0"/>
              <a:t>25/01/2017</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AB252ACF-DA32-4DD1-ABB4-906E5D31F192}" type="slidenum">
              <a:rPr lang="it-IT" smtClean="0"/>
              <a:t>‹N›</a:t>
            </a:fld>
            <a:endParaRPr lang="it-IT"/>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ttangolo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9BECA61E-820C-4A8D-8E8A-E86CA76FB3F9}" type="datetimeFigureOut">
              <a:rPr lang="it-IT" smtClean="0"/>
              <a:t>25/01/2017</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AB252ACF-DA32-4DD1-ABB4-906E5D31F192}" type="slidenum">
              <a:rPr lang="it-IT" smtClean="0"/>
              <a:t>‹N›</a:t>
            </a:fld>
            <a:endParaRPr lang="it-IT"/>
          </a:p>
        </p:txBody>
      </p:sp>
      <p:sp>
        <p:nvSpPr>
          <p:cNvPr id="10" name="Rettangolo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9BECA61E-820C-4A8D-8E8A-E86CA76FB3F9}" type="datetimeFigureOut">
              <a:rPr lang="it-IT" smtClean="0"/>
              <a:t>25/01/2017</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AB252ACF-DA32-4DD1-ABB4-906E5D31F192}" type="slidenum">
              <a:rPr lang="it-IT" smtClean="0"/>
              <a:t>‹N›</a:t>
            </a:fld>
            <a:endParaRPr lang="it-IT"/>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9BECA61E-820C-4A8D-8E8A-E86CA76FB3F9}" type="datetimeFigureOut">
              <a:rPr lang="it-IT" smtClean="0"/>
              <a:t>25/01/2017</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AB252ACF-DA32-4DD1-ABB4-906E5D31F192}" type="slidenum">
              <a:rPr lang="it-IT" smtClean="0"/>
              <a:t>‹N›</a:t>
            </a:fld>
            <a:endParaRPr lang="it-IT"/>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nchor="ctr"/>
          <a:lstStyle>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extLst/>
          </a:lstStyle>
          <a:p>
            <a:fld id="{9BECA61E-820C-4A8D-8E8A-E86CA76FB3F9}" type="datetimeFigureOut">
              <a:rPr lang="it-IT" smtClean="0"/>
              <a:t>25/01/2017</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AB252ACF-DA32-4DD1-ABB4-906E5D31F192}" type="slidenum">
              <a:rPr lang="it-IT" smtClean="0"/>
              <a:t>‹N›</a:t>
            </a:fld>
            <a:endParaRPr lang="it-IT"/>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ttangolo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Segnaposto data 1"/>
          <p:cNvSpPr>
            <a:spLocks noGrp="1"/>
          </p:cNvSpPr>
          <p:nvPr>
            <p:ph type="dt" sz="half" idx="10"/>
          </p:nvPr>
        </p:nvSpPr>
        <p:spPr/>
        <p:txBody>
          <a:bodyPr/>
          <a:lstStyle>
            <a:extLst/>
          </a:lstStyle>
          <a:p>
            <a:fld id="{9BECA61E-820C-4A8D-8E8A-E86CA76FB3F9}" type="datetimeFigureOut">
              <a:rPr lang="it-IT" smtClean="0"/>
              <a:t>25/01/2017</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AB252ACF-DA32-4DD1-ABB4-906E5D31F192}" type="slidenum">
              <a:rPr lang="it-IT" smtClean="0"/>
              <a:t>‹N›</a:t>
            </a:fld>
            <a:endParaRPr lang="it-IT"/>
          </a:p>
        </p:txBody>
      </p:sp>
      <p:sp>
        <p:nvSpPr>
          <p:cNvPr id="6" name="Rettangolo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9BECA61E-820C-4A8D-8E8A-E86CA76FB3F9}" type="datetimeFigureOut">
              <a:rPr lang="it-IT" smtClean="0"/>
              <a:t>25/01/2017</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AB252ACF-DA32-4DD1-ABB4-906E5D31F192}" type="slidenum">
              <a:rPr lang="it-IT" smtClean="0"/>
              <a:t>‹N›</a:t>
            </a:fld>
            <a:endParaRPr lang="it-IT"/>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extLst/>
          </a:lstStyle>
          <a:p>
            <a:fld id="{9BECA61E-820C-4A8D-8E8A-E86CA76FB3F9}" type="datetimeFigureOut">
              <a:rPr lang="it-IT" smtClean="0"/>
              <a:t>25/01/2017</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AB252ACF-DA32-4DD1-ABB4-906E5D31F192}" type="slidenum">
              <a:rPr lang="it-IT" smtClean="0"/>
              <a:t>‹N›</a:t>
            </a:fld>
            <a:endParaRPr lang="it-IT"/>
          </a:p>
        </p:txBody>
      </p:sp>
      <p:sp>
        <p:nvSpPr>
          <p:cNvPr id="8" name="Rettangolo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Segnaposto immagin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it-IT" smtClean="0"/>
              <a:t>Fare clic sull'icona per inserire un'immagine</a:t>
            </a:r>
            <a:endParaRPr kumimoji="0" lang="en-US" dirty="0"/>
          </a:p>
        </p:txBody>
      </p:sp>
      <p:sp>
        <p:nvSpPr>
          <p:cNvPr id="9" name="Elaborazione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Elaborazione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Segnaposto testo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Tor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nello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ttangol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Segnaposto titolo 4"/>
          <p:cNvSpPr>
            <a:spLocks noGrp="1"/>
          </p:cNvSpPr>
          <p:nvPr>
            <p:ph type="title"/>
          </p:nvPr>
        </p:nvSpPr>
        <p:spPr>
          <a:xfrm>
            <a:off x="1435608" y="274638"/>
            <a:ext cx="7498080" cy="1143000"/>
          </a:xfrm>
          <a:prstGeom prst="rect">
            <a:avLst/>
          </a:prstGeom>
        </p:spPr>
        <p:txBody>
          <a:bodyPr anchor="ctr">
            <a:normAutofit/>
          </a:bodyPr>
          <a:lstStyle>
            <a:extLst/>
          </a:lstStyle>
          <a:p>
            <a:r>
              <a:rPr kumimoji="0" lang="it-IT" smtClean="0"/>
              <a:t>Fare clic per modificare lo stile del titolo</a:t>
            </a:r>
            <a:endParaRPr kumimoji="0" lang="en-US"/>
          </a:p>
        </p:txBody>
      </p:sp>
      <p:sp>
        <p:nvSpPr>
          <p:cNvPr id="9" name="Segnaposto testo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4" name="Segnaposto dat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BECA61E-820C-4A8D-8E8A-E86CA76FB3F9}" type="datetimeFigureOut">
              <a:rPr lang="it-IT" smtClean="0"/>
              <a:t>25/01/2017</a:t>
            </a:fld>
            <a:endParaRPr lang="it-IT"/>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t-IT"/>
          </a:p>
        </p:txBody>
      </p:sp>
      <p:sp>
        <p:nvSpPr>
          <p:cNvPr id="22" name="Segnaposto numero diapositiva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B252ACF-DA32-4DD1-ABB4-906E5D31F192}" type="slidenum">
              <a:rPr lang="it-IT" smtClean="0"/>
              <a:t>‹N›</a:t>
            </a:fld>
            <a:endParaRPr lang="it-IT"/>
          </a:p>
        </p:txBody>
      </p:sp>
      <p:sp>
        <p:nvSpPr>
          <p:cNvPr id="15" name="Rettangol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201" r:id="rId1"/>
    <p:sldLayoutId id="2147484202" r:id="rId2"/>
    <p:sldLayoutId id="2147484203" r:id="rId3"/>
    <p:sldLayoutId id="2147484204" r:id="rId4"/>
    <p:sldLayoutId id="2147484205" r:id="rId5"/>
    <p:sldLayoutId id="2147484206" r:id="rId6"/>
    <p:sldLayoutId id="2147484207" r:id="rId7"/>
    <p:sldLayoutId id="2147484208" r:id="rId8"/>
    <p:sldLayoutId id="2147484209" r:id="rId9"/>
    <p:sldLayoutId id="2147484210" r:id="rId10"/>
    <p:sldLayoutId id="2147484211"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1556792"/>
            <a:ext cx="7415832" cy="2016224"/>
          </a:xfrm>
        </p:spPr>
        <p:txBody>
          <a:bodyPr>
            <a:noAutofit/>
          </a:bodyPr>
          <a:lstStyle/>
          <a:p>
            <a:r>
              <a:rPr lang="it-IT" sz="2400" b="1" dirty="0" smtClean="0"/>
              <a:t>Bando per l’accesso alle</a:t>
            </a:r>
            <a:br>
              <a:rPr lang="it-IT" sz="2400" b="1" dirty="0" smtClean="0"/>
            </a:br>
            <a:r>
              <a:rPr lang="it-IT" sz="2400" b="1" dirty="0" smtClean="0"/>
              <a:t>“AGEVOLAZIONI PER PROGETTI DI RICERCA INDUSTRIALE E SVILUPPO SPERIMENTALE, RISERVATE ALLE IMPRESE CHE NON SIANO MAI STATE ASSOCIATE AI </a:t>
            </a:r>
            <a:r>
              <a:rPr lang="it-IT" sz="2400" b="1" dirty="0" smtClean="0"/>
              <a:t>POLI” </a:t>
            </a:r>
            <a:r>
              <a:rPr lang="it-IT" sz="2400" b="1" dirty="0" smtClean="0"/>
              <a:t>- AGENDA STRATEGICA DI RICERCA 2016 -</a:t>
            </a:r>
            <a:endParaRPr lang="it-IT" sz="2400" b="1" dirty="0"/>
          </a:p>
        </p:txBody>
      </p:sp>
      <p:sp>
        <p:nvSpPr>
          <p:cNvPr id="3" name="Sottotitolo 2"/>
          <p:cNvSpPr>
            <a:spLocks noGrp="1"/>
          </p:cNvSpPr>
          <p:nvPr>
            <p:ph type="subTitle" idx="1"/>
          </p:nvPr>
        </p:nvSpPr>
        <p:spPr>
          <a:xfrm>
            <a:off x="1187624" y="3764632"/>
            <a:ext cx="7415832" cy="1104528"/>
          </a:xfrm>
        </p:spPr>
        <p:txBody>
          <a:bodyPr>
            <a:normAutofit/>
          </a:bodyPr>
          <a:lstStyle/>
          <a:p>
            <a:r>
              <a:rPr lang="it-IT" sz="2400" b="1" dirty="0" smtClean="0">
                <a:solidFill>
                  <a:schemeClr val="tx1"/>
                </a:solidFill>
              </a:rPr>
              <a:t>Finanziato con Deliberazione della Giunta regionale n. 39 del 20 gennaio 2017.</a:t>
            </a:r>
          </a:p>
        </p:txBody>
      </p:sp>
      <p:pic>
        <p:nvPicPr>
          <p:cNvPr id="4" name="Picture 1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b="37662"/>
          <a:stretch>
            <a:fillRect/>
          </a:stretch>
        </p:blipFill>
        <p:spPr bwMode="auto">
          <a:xfrm>
            <a:off x="3635896" y="5589240"/>
            <a:ext cx="1871096" cy="48488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26" name="Picture 2" descr="C:\Users\vpatrizi\Desktop\Bando Poli - linea B\logo rav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3768" y="5120712"/>
            <a:ext cx="1130424" cy="151312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vpatrizi\Desktop\Bando Poli - linea B\logo fesr.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4128" y="5039055"/>
            <a:ext cx="2667942" cy="16764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143592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900" dirty="0"/>
              <a:t>Composizione partnership</a:t>
            </a:r>
          </a:p>
        </p:txBody>
      </p:sp>
      <p:sp>
        <p:nvSpPr>
          <p:cNvPr id="3" name="Segnaposto contenuto 2"/>
          <p:cNvSpPr>
            <a:spLocks noGrp="1"/>
          </p:cNvSpPr>
          <p:nvPr>
            <p:ph idx="1"/>
          </p:nvPr>
        </p:nvSpPr>
        <p:spPr>
          <a:xfrm>
            <a:off x="1043608" y="1447800"/>
            <a:ext cx="7890080" cy="4800600"/>
          </a:xfrm>
        </p:spPr>
        <p:txBody>
          <a:bodyPr>
            <a:noAutofit/>
          </a:bodyPr>
          <a:lstStyle/>
          <a:p>
            <a:pPr marL="64008" lvl="1" indent="0" algn="just">
              <a:lnSpc>
                <a:spcPct val="80000"/>
              </a:lnSpc>
              <a:spcBef>
                <a:spcPts val="600"/>
              </a:spcBef>
              <a:buSzPct val="80000"/>
              <a:buNone/>
              <a:defRPr/>
            </a:pPr>
            <a:r>
              <a:rPr lang="it-IT" sz="1800" dirty="0"/>
              <a:t>Per i progetti presentati in raggruppamento, devono essere rispettati i seguenti vincoli di partecipazione: </a:t>
            </a:r>
            <a:endParaRPr lang="it-IT" sz="1800" dirty="0" smtClean="0"/>
          </a:p>
          <a:p>
            <a:pPr marL="64008" lvl="1" indent="0" algn="just">
              <a:lnSpc>
                <a:spcPct val="80000"/>
              </a:lnSpc>
              <a:spcBef>
                <a:spcPts val="600"/>
              </a:spcBef>
              <a:buSzPct val="80000"/>
              <a:buNone/>
              <a:defRPr/>
            </a:pPr>
            <a:endParaRPr lang="it-IT" sz="1800" dirty="0"/>
          </a:p>
          <a:p>
            <a:pPr marL="285750" lvl="1" indent="-285750" algn="just">
              <a:lnSpc>
                <a:spcPct val="80000"/>
              </a:lnSpc>
              <a:spcBef>
                <a:spcPts val="600"/>
              </a:spcBef>
              <a:buSzPct val="80000"/>
              <a:buFont typeface="Wingdings 2" panose="05020102010507070707" pitchFamily="18" charset="2"/>
              <a:buChar char=""/>
              <a:defRPr/>
            </a:pPr>
            <a:r>
              <a:rPr lang="it-IT" sz="1800" b="1" dirty="0"/>
              <a:t>PMI</a:t>
            </a:r>
            <a:r>
              <a:rPr lang="it-IT" sz="1800" dirty="0"/>
              <a:t> (sia piemontesi che valdostane):  singolarmente almeno 15% dei costi di </a:t>
            </a:r>
            <a:r>
              <a:rPr lang="it-IT" sz="1800" dirty="0" smtClean="0"/>
              <a:t>progetto;</a:t>
            </a:r>
            <a:endParaRPr lang="it-IT" sz="1800" dirty="0"/>
          </a:p>
          <a:p>
            <a:pPr marL="285750" lvl="1" indent="-285750" algn="just">
              <a:lnSpc>
                <a:spcPct val="80000"/>
              </a:lnSpc>
              <a:spcBef>
                <a:spcPts val="600"/>
              </a:spcBef>
              <a:buSzPct val="80000"/>
              <a:buFont typeface="Wingdings 2" panose="05020102010507070707" pitchFamily="18" charset="2"/>
              <a:buChar char=""/>
              <a:defRPr/>
            </a:pPr>
            <a:r>
              <a:rPr lang="it-IT" sz="1800" b="1" dirty="0"/>
              <a:t>GI</a:t>
            </a:r>
            <a:r>
              <a:rPr lang="it-IT" sz="1800" dirty="0"/>
              <a:t> (sia piemontesi che valdostane): cumulativamente massimo 60% dei costi di </a:t>
            </a:r>
            <a:r>
              <a:rPr lang="it-IT" sz="1800" dirty="0" smtClean="0"/>
              <a:t>progetto;</a:t>
            </a:r>
            <a:endParaRPr lang="it-IT" sz="1800" dirty="0"/>
          </a:p>
          <a:p>
            <a:pPr marL="285750" lvl="1" indent="-285750" algn="just">
              <a:lnSpc>
                <a:spcPct val="80000"/>
              </a:lnSpc>
              <a:spcBef>
                <a:spcPts val="600"/>
              </a:spcBef>
              <a:buSzPct val="80000"/>
              <a:buFont typeface="Wingdings 2" panose="05020102010507070707" pitchFamily="18" charset="2"/>
              <a:buChar char=""/>
              <a:defRPr/>
            </a:pPr>
            <a:r>
              <a:rPr lang="it-IT" sz="1800" b="1" dirty="0"/>
              <a:t>End </a:t>
            </a:r>
            <a:r>
              <a:rPr lang="it-IT" sz="1800" b="1" dirty="0" err="1"/>
              <a:t>Users</a:t>
            </a:r>
            <a:r>
              <a:rPr lang="it-IT" sz="1800" dirty="0"/>
              <a:t>: </a:t>
            </a:r>
            <a:r>
              <a:rPr lang="it-IT" sz="1800" dirty="0" smtClean="0"/>
              <a:t> massimo </a:t>
            </a:r>
            <a:r>
              <a:rPr lang="it-IT" sz="1800" dirty="0"/>
              <a:t>10% dei costi di </a:t>
            </a:r>
            <a:r>
              <a:rPr lang="it-IT" sz="1800" dirty="0" smtClean="0"/>
              <a:t>progetto (solo spese di personale);</a:t>
            </a:r>
            <a:endParaRPr lang="it-IT" sz="1800" dirty="0"/>
          </a:p>
          <a:p>
            <a:pPr marL="285750" lvl="1" indent="-285750" algn="just">
              <a:lnSpc>
                <a:spcPct val="80000"/>
              </a:lnSpc>
              <a:spcBef>
                <a:spcPts val="600"/>
              </a:spcBef>
              <a:buSzPct val="80000"/>
              <a:buFont typeface="Wingdings 2" panose="05020102010507070707" pitchFamily="18" charset="2"/>
              <a:buChar char=""/>
              <a:defRPr/>
            </a:pPr>
            <a:r>
              <a:rPr lang="it-IT" sz="1800" b="1" dirty="0"/>
              <a:t>Soggetti Gestori</a:t>
            </a:r>
            <a:r>
              <a:rPr lang="it-IT" sz="1800" dirty="0"/>
              <a:t>: ognuno massimo 10% progetti sottoposti a valutazione sull’intero </a:t>
            </a:r>
            <a:r>
              <a:rPr lang="it-IT" sz="1800" dirty="0" smtClean="0"/>
              <a:t>Bando;</a:t>
            </a:r>
            <a:endParaRPr lang="it-IT" sz="1800" dirty="0"/>
          </a:p>
          <a:p>
            <a:pPr marL="285750" lvl="1" indent="-285750" algn="just">
              <a:lnSpc>
                <a:spcPct val="80000"/>
              </a:lnSpc>
              <a:spcBef>
                <a:spcPts val="600"/>
              </a:spcBef>
              <a:buSzPct val="80000"/>
              <a:buFont typeface="Wingdings 2" panose="05020102010507070707" pitchFamily="18" charset="2"/>
              <a:buChar char=""/>
              <a:defRPr/>
            </a:pPr>
            <a:r>
              <a:rPr lang="it-IT" sz="1800" b="1" dirty="0"/>
              <a:t>Imprese UE</a:t>
            </a:r>
            <a:r>
              <a:rPr lang="it-IT" sz="1800" dirty="0"/>
              <a:t>: cumulativamente massimo 15% costi di </a:t>
            </a:r>
            <a:r>
              <a:rPr lang="it-IT" sz="1800" dirty="0" smtClean="0"/>
              <a:t>progetto.</a:t>
            </a:r>
            <a:endParaRPr lang="it-IT" sz="1800" dirty="0"/>
          </a:p>
          <a:p>
            <a:pPr marL="0" lvl="1" indent="0" algn="just">
              <a:lnSpc>
                <a:spcPct val="80000"/>
              </a:lnSpc>
              <a:spcBef>
                <a:spcPts val="600"/>
              </a:spcBef>
              <a:buSzPct val="80000"/>
              <a:buNone/>
              <a:defRPr/>
            </a:pPr>
            <a:endParaRPr lang="it-IT" sz="1800" b="1" dirty="0"/>
          </a:p>
          <a:p>
            <a:pPr marL="0" lvl="1" indent="0" algn="just">
              <a:lnSpc>
                <a:spcPct val="80000"/>
              </a:lnSpc>
              <a:spcBef>
                <a:spcPts val="600"/>
              </a:spcBef>
              <a:buSzPct val="80000"/>
              <a:buNone/>
              <a:defRPr/>
            </a:pPr>
            <a:r>
              <a:rPr lang="it-IT" sz="1800" b="1" dirty="0" smtClean="0"/>
              <a:t>N.B</a:t>
            </a:r>
            <a:r>
              <a:rPr lang="it-IT" sz="1800" b="1" dirty="0"/>
              <a:t>. </a:t>
            </a:r>
            <a:r>
              <a:rPr lang="it-IT" sz="1800" dirty="0"/>
              <a:t>Per ogni progetto dovrà essere individuato un soggetto </a:t>
            </a:r>
            <a:r>
              <a:rPr lang="it-IT" sz="1800" b="1" dirty="0" smtClean="0"/>
              <a:t>Capofila</a:t>
            </a:r>
            <a:r>
              <a:rPr lang="it-IT" sz="1800" dirty="0" smtClean="0"/>
              <a:t> (solo una PMI o una GI piemontese – non sostituibile).</a:t>
            </a:r>
            <a:endParaRPr lang="it-IT" sz="1800" dirty="0"/>
          </a:p>
        </p:txBody>
      </p:sp>
    </p:spTree>
    <p:extLst>
      <p:ext uri="{BB962C8B-B14F-4D97-AF65-F5344CB8AC3E}">
        <p14:creationId xmlns:p14="http://schemas.microsoft.com/office/powerpoint/2010/main" val="113164046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836712"/>
            <a:ext cx="7632848" cy="360040"/>
          </a:xfrm>
        </p:spPr>
        <p:txBody>
          <a:bodyPr>
            <a:noAutofit/>
          </a:bodyPr>
          <a:lstStyle/>
          <a:p>
            <a:pPr algn="ctr"/>
            <a:r>
              <a:rPr lang="it-IT" sz="3900" dirty="0" smtClean="0"/>
              <a:t>Progetti ammissibili</a:t>
            </a:r>
            <a:endParaRPr lang="it-IT" sz="3900" dirty="0"/>
          </a:p>
        </p:txBody>
      </p:sp>
      <p:sp>
        <p:nvSpPr>
          <p:cNvPr id="3" name="Segnaposto contenuto 2"/>
          <p:cNvSpPr>
            <a:spLocks noGrp="1"/>
          </p:cNvSpPr>
          <p:nvPr>
            <p:ph idx="1"/>
          </p:nvPr>
        </p:nvSpPr>
        <p:spPr>
          <a:xfrm>
            <a:off x="1043608" y="1556792"/>
            <a:ext cx="7653536" cy="4752528"/>
          </a:xfrm>
        </p:spPr>
        <p:txBody>
          <a:bodyPr>
            <a:noAutofit/>
          </a:bodyPr>
          <a:lstStyle/>
          <a:p>
            <a:pPr marL="64008" lvl="1" indent="0" algn="just">
              <a:lnSpc>
                <a:spcPct val="80000"/>
              </a:lnSpc>
              <a:spcBef>
                <a:spcPts val="600"/>
              </a:spcBef>
              <a:buSzPct val="80000"/>
              <a:buNone/>
              <a:defRPr/>
            </a:pPr>
            <a:r>
              <a:rPr lang="it-IT" sz="1800" dirty="0"/>
              <a:t>Sono ammissibili progetti di ricerca industriale e sviluppo sperimentale caratterizzati dai seguenti elementi:</a:t>
            </a:r>
          </a:p>
          <a:p>
            <a:pPr marL="285750" lvl="1" indent="-285750" algn="just">
              <a:lnSpc>
                <a:spcPct val="80000"/>
              </a:lnSpc>
              <a:spcBef>
                <a:spcPts val="600"/>
              </a:spcBef>
              <a:buSzPct val="80000"/>
              <a:buFont typeface="Wingdings 2" panose="05020102010507070707" pitchFamily="18" charset="2"/>
              <a:buChar char=""/>
              <a:defRPr/>
            </a:pPr>
            <a:r>
              <a:rPr lang="it-IT" sz="1800" b="1" u="sng" dirty="0"/>
              <a:t>Livello di innovatività</a:t>
            </a:r>
            <a:r>
              <a:rPr lang="it-IT" sz="1800" dirty="0"/>
              <a:t>: sono considerati ammissibili i soli progetti di ricerca industriale e/o di sviluppo sperimentale, la cui componente di ricerca sia prevalente rispetto alla componente di sviluppo o qualora nel raggruppamento sia presente una “PMI innovativa”. </a:t>
            </a:r>
            <a:endParaRPr lang="it-IT" sz="1800" dirty="0" smtClean="0"/>
          </a:p>
          <a:p>
            <a:pPr marL="285750" lvl="1" indent="-285750" algn="just">
              <a:lnSpc>
                <a:spcPct val="80000"/>
              </a:lnSpc>
              <a:spcBef>
                <a:spcPts val="600"/>
              </a:spcBef>
              <a:buSzPct val="80000"/>
              <a:buFont typeface="Wingdings 2" panose="05020102010507070707" pitchFamily="18" charset="2"/>
              <a:buChar char=""/>
              <a:defRPr/>
            </a:pPr>
            <a:r>
              <a:rPr lang="it-IT" sz="1800" b="1" u="sng" dirty="0" smtClean="0"/>
              <a:t>Dimensione </a:t>
            </a:r>
            <a:r>
              <a:rPr lang="it-IT" sz="1800" b="1" u="sng" dirty="0"/>
              <a:t>progetto</a:t>
            </a:r>
            <a:r>
              <a:rPr lang="it-IT" sz="1800" dirty="0"/>
              <a:t>:  </a:t>
            </a:r>
          </a:p>
          <a:p>
            <a:pPr lvl="1" algn="just">
              <a:buFont typeface="Arial" panose="020B0604020202020204" pitchFamily="34" charset="0"/>
              <a:buChar char="•"/>
            </a:pPr>
            <a:r>
              <a:rPr lang="it-IT" sz="1800" dirty="0"/>
              <a:t>importo minimo di investimento pari ad € 300.000, qualora il raggruppamento sia composto da sole MPMI;</a:t>
            </a:r>
          </a:p>
          <a:p>
            <a:pPr lvl="1" algn="just">
              <a:buFont typeface="Arial" panose="020B0604020202020204" pitchFamily="34" charset="0"/>
              <a:buChar char="•"/>
            </a:pPr>
            <a:r>
              <a:rPr lang="it-IT" sz="1800" dirty="0"/>
              <a:t>Importo minimo di investimento pari ad € 600.000, nel caso in cui partecipi almeno una Grande impresa.</a:t>
            </a:r>
          </a:p>
          <a:p>
            <a:pPr marL="285750" lvl="1" indent="-285750" algn="just">
              <a:lnSpc>
                <a:spcPct val="80000"/>
              </a:lnSpc>
              <a:spcBef>
                <a:spcPts val="600"/>
              </a:spcBef>
              <a:buSzPct val="80000"/>
              <a:buFont typeface="Wingdings 2" panose="05020102010507070707" pitchFamily="18" charset="2"/>
              <a:buChar char=""/>
              <a:defRPr/>
            </a:pPr>
            <a:r>
              <a:rPr lang="it-IT" sz="1800" b="1" u="sng" dirty="0" smtClean="0"/>
              <a:t>Collaborazione</a:t>
            </a:r>
            <a:r>
              <a:rPr lang="it-IT" sz="1800" b="1" u="sng" dirty="0"/>
              <a:t>: </a:t>
            </a:r>
            <a:r>
              <a:rPr lang="it-IT" sz="1800" dirty="0"/>
              <a:t>il progetto deve essere sviluppato in collaborazione tra i </a:t>
            </a:r>
            <a:r>
              <a:rPr lang="it-IT" sz="1800" dirty="0" smtClean="0"/>
              <a:t>partner che, da soli, non possono sostenere più del 60% dei costi del progetto </a:t>
            </a:r>
            <a:r>
              <a:rPr lang="it-IT" sz="1800" dirty="0"/>
              <a:t>(non saranno ritenuti ammissibili i soggetti che partecipino al progetto apportando unicamente attività </a:t>
            </a:r>
            <a:r>
              <a:rPr lang="it-IT" sz="1800" dirty="0" err="1"/>
              <a:t>consulenziali</a:t>
            </a:r>
            <a:r>
              <a:rPr lang="it-IT" sz="1800" dirty="0"/>
              <a:t> o di costruzione della partnership, di coordinamento progettuale o a queste assimilabili). </a:t>
            </a:r>
            <a:endParaRPr lang="it-IT" sz="1800" dirty="0" smtClean="0"/>
          </a:p>
          <a:p>
            <a:pPr marL="285750" lvl="1" indent="-285750" algn="just">
              <a:lnSpc>
                <a:spcPct val="80000"/>
              </a:lnSpc>
              <a:spcBef>
                <a:spcPts val="600"/>
              </a:spcBef>
              <a:buSzPct val="80000"/>
              <a:buFont typeface="Wingdings 2" panose="05020102010507070707" pitchFamily="18" charset="2"/>
              <a:buChar char=""/>
              <a:defRPr/>
            </a:pPr>
            <a:r>
              <a:rPr lang="it-IT" sz="1800" b="1" u="sng" dirty="0" smtClean="0"/>
              <a:t>N</a:t>
            </a:r>
            <a:r>
              <a:rPr lang="it-IT" sz="1800" b="1" u="sng" dirty="0"/>
              <a:t>. di progetti presentabili</a:t>
            </a:r>
            <a:r>
              <a:rPr lang="it-IT" sz="1800" dirty="0"/>
              <a:t>: ciascun beneficiario può presentare al massimo due proposte su ciascuna Agenda Strategica di Ricerca.</a:t>
            </a:r>
          </a:p>
          <a:p>
            <a:pPr marL="285750" lvl="1" indent="-285750" algn="just">
              <a:lnSpc>
                <a:spcPct val="80000"/>
              </a:lnSpc>
              <a:spcBef>
                <a:spcPts val="600"/>
              </a:spcBef>
              <a:buSzPct val="80000"/>
              <a:buFont typeface="Wingdings 2" panose="05020102010507070707" pitchFamily="18" charset="2"/>
              <a:buChar char=""/>
              <a:defRPr/>
            </a:pPr>
            <a:endParaRPr lang="it-IT" sz="1600" dirty="0" smtClean="0"/>
          </a:p>
          <a:p>
            <a:pPr algn="just"/>
            <a:endParaRPr lang="it-IT" sz="1800" dirty="0" smtClean="0">
              <a:solidFill>
                <a:schemeClr val="accent2">
                  <a:lumMod val="60000"/>
                  <a:lumOff val="40000"/>
                </a:schemeClr>
              </a:solidFill>
            </a:endParaRPr>
          </a:p>
        </p:txBody>
      </p:sp>
    </p:spTree>
    <p:extLst>
      <p:ext uri="{BB962C8B-B14F-4D97-AF65-F5344CB8AC3E}">
        <p14:creationId xmlns:p14="http://schemas.microsoft.com/office/powerpoint/2010/main" val="132204652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411510"/>
            <a:ext cx="7643192" cy="641226"/>
          </a:xfrm>
        </p:spPr>
        <p:txBody>
          <a:bodyPr>
            <a:normAutofit fontScale="90000"/>
          </a:bodyPr>
          <a:lstStyle/>
          <a:p>
            <a:pPr algn="ctr"/>
            <a:r>
              <a:rPr lang="it-IT" dirty="0" smtClean="0"/>
              <a:t>Costi ammissibili</a:t>
            </a:r>
            <a:endParaRPr lang="it-IT" dirty="0"/>
          </a:p>
        </p:txBody>
      </p:sp>
      <p:sp>
        <p:nvSpPr>
          <p:cNvPr id="3" name="Segnaposto contenuto 2"/>
          <p:cNvSpPr>
            <a:spLocks noGrp="1"/>
          </p:cNvSpPr>
          <p:nvPr>
            <p:ph idx="1"/>
          </p:nvPr>
        </p:nvSpPr>
        <p:spPr>
          <a:xfrm>
            <a:off x="1043608" y="1196752"/>
            <a:ext cx="7643192" cy="5328592"/>
          </a:xfrm>
        </p:spPr>
        <p:txBody>
          <a:bodyPr>
            <a:normAutofit fontScale="25000" lnSpcReduction="20000"/>
          </a:bodyPr>
          <a:lstStyle/>
          <a:p>
            <a:pPr marL="285750" lvl="1" indent="-285750" algn="just">
              <a:spcBef>
                <a:spcPts val="600"/>
              </a:spcBef>
              <a:buSzPct val="80000"/>
              <a:buFont typeface="Wingdings 2" panose="05020102010507070707" pitchFamily="18" charset="2"/>
              <a:buChar char=""/>
              <a:defRPr/>
            </a:pPr>
            <a:r>
              <a:rPr lang="it-IT" sz="7200" b="1" dirty="0"/>
              <a:t>spese di personale</a:t>
            </a:r>
            <a:r>
              <a:rPr lang="it-IT" sz="7200" dirty="0"/>
              <a:t>;</a:t>
            </a:r>
          </a:p>
          <a:p>
            <a:pPr marL="285750" lvl="1" indent="-285750" algn="just">
              <a:spcBef>
                <a:spcPts val="600"/>
              </a:spcBef>
              <a:buSzPct val="80000"/>
              <a:buFont typeface="Wingdings 2" panose="05020102010507070707" pitchFamily="18" charset="2"/>
              <a:buChar char=""/>
              <a:defRPr/>
            </a:pPr>
            <a:r>
              <a:rPr lang="it-IT" sz="7200" b="1" dirty="0"/>
              <a:t>spese per apporti in natura</a:t>
            </a:r>
            <a:r>
              <a:rPr lang="it-IT" sz="7200" dirty="0"/>
              <a:t>, da intendersi come prestazioni rese da soci, titolari e amministratori per le quali non è possibile esibire documentazione dei costi sostenuti per personale;</a:t>
            </a:r>
          </a:p>
          <a:p>
            <a:pPr marL="285750" lvl="1" indent="-285750" algn="just">
              <a:spcBef>
                <a:spcPts val="600"/>
              </a:spcBef>
              <a:buSzPct val="80000"/>
              <a:buFont typeface="Wingdings 2" panose="05020102010507070707" pitchFamily="18" charset="2"/>
              <a:buChar char=""/>
              <a:defRPr/>
            </a:pPr>
            <a:r>
              <a:rPr lang="it-IT" sz="7200" b="1" dirty="0"/>
              <a:t>spese generali supplementari</a:t>
            </a:r>
            <a:r>
              <a:rPr lang="it-IT" sz="7200" dirty="0"/>
              <a:t>, che di norma comprendono le spese per cui è difficile determinare esattamente l'importo attribuibile a un'attività specifica (costi gestionali, spese di assunzione, costi per contabilità o il personale di pulizia, bollette telefoniche, dell'acqua o dell'elettricità, etc.);</a:t>
            </a:r>
          </a:p>
          <a:p>
            <a:pPr marL="285750" lvl="1" indent="-285750" algn="just">
              <a:spcBef>
                <a:spcPts val="600"/>
              </a:spcBef>
              <a:buSzPct val="80000"/>
              <a:buFont typeface="Wingdings 2" panose="05020102010507070707" pitchFamily="18" charset="2"/>
              <a:buChar char=""/>
              <a:defRPr/>
            </a:pPr>
            <a:r>
              <a:rPr lang="it-IT" sz="7200" b="1" dirty="0"/>
              <a:t>spese per strumenti e attrezzature </a:t>
            </a:r>
            <a:r>
              <a:rPr lang="it-IT" sz="7200" dirty="0"/>
              <a:t>(o quota di ammortamento) nella misura e per il periodo in cui sono utilizzati per il progetto di ricerca;</a:t>
            </a:r>
          </a:p>
          <a:p>
            <a:pPr marL="285750" lvl="1" indent="-285750" algn="just">
              <a:spcBef>
                <a:spcPts val="600"/>
              </a:spcBef>
              <a:buSzPct val="80000"/>
              <a:buFont typeface="Wingdings 2" panose="05020102010507070707" pitchFamily="18" charset="2"/>
              <a:buChar char=""/>
              <a:defRPr/>
            </a:pPr>
            <a:r>
              <a:rPr lang="it-IT" sz="7200" b="1" dirty="0"/>
              <a:t>spese per servizi di consulenza</a:t>
            </a:r>
            <a:r>
              <a:rPr lang="it-IT" sz="7200" dirty="0"/>
              <a:t>, ivi incluse le spese per servizi di ricerca contrattuale affidati a ODR, e servizi equivalenti utilizzati esclusivamente ai fini dell'attività di ricerca, le competenze tecniche ed i brevetti acquisiti o ottenuti in licenza da fonti esterne a prezzi di mercato;</a:t>
            </a:r>
          </a:p>
          <a:p>
            <a:pPr marL="285750" lvl="1" indent="-285750" algn="just">
              <a:spcBef>
                <a:spcPts val="600"/>
              </a:spcBef>
              <a:buSzPct val="80000"/>
              <a:buFont typeface="Wingdings 2" panose="05020102010507070707" pitchFamily="18" charset="2"/>
              <a:buChar char=""/>
              <a:defRPr/>
            </a:pPr>
            <a:r>
              <a:rPr lang="it-IT" sz="7200" b="1" dirty="0"/>
              <a:t>spese per materiali</a:t>
            </a:r>
            <a:r>
              <a:rPr lang="it-IT" sz="7200" dirty="0"/>
              <a:t>, forniture e prodotti analoghi, direttamente imputabili all'attività di ricerca; </a:t>
            </a:r>
          </a:p>
          <a:p>
            <a:pPr marL="285750" lvl="1" indent="-285750" algn="just">
              <a:spcBef>
                <a:spcPts val="600"/>
              </a:spcBef>
              <a:buSzPct val="80000"/>
              <a:buFont typeface="Wingdings 2" panose="05020102010507070707" pitchFamily="18" charset="2"/>
              <a:buChar char=""/>
              <a:defRPr/>
            </a:pPr>
            <a:r>
              <a:rPr lang="it-IT" sz="7200" b="1" dirty="0"/>
              <a:t>spese di viaggio </a:t>
            </a:r>
            <a:r>
              <a:rPr lang="it-IT" sz="7200" dirty="0"/>
              <a:t>strettamente legate alla partecipazione al progetto congiunto.</a:t>
            </a:r>
          </a:p>
          <a:p>
            <a:pPr marL="64008" indent="0" algn="just">
              <a:buNone/>
            </a:pPr>
            <a:endParaRPr lang="it-IT" sz="3200" dirty="0" smtClean="0"/>
          </a:p>
          <a:p>
            <a:pPr marL="64008" indent="0" algn="just">
              <a:buNone/>
            </a:pPr>
            <a:r>
              <a:rPr lang="it-IT" sz="7200" dirty="0" smtClean="0"/>
              <a:t>Nello </a:t>
            </a:r>
            <a:r>
              <a:rPr lang="it-IT" sz="7200" dirty="0"/>
              <a:t>stesso progetto i Soggetti </a:t>
            </a:r>
            <a:r>
              <a:rPr lang="it-IT" sz="7200" dirty="0" smtClean="0"/>
              <a:t>gestori </a:t>
            </a:r>
            <a:r>
              <a:rPr lang="it-IT" sz="7200" dirty="0"/>
              <a:t>che eventualmente partecipino come partner, non potranno risultare anche fornitori, e viceversa.</a:t>
            </a:r>
          </a:p>
          <a:p>
            <a:endParaRPr lang="it-IT" dirty="0"/>
          </a:p>
        </p:txBody>
      </p:sp>
    </p:spTree>
    <p:extLst>
      <p:ext uri="{BB962C8B-B14F-4D97-AF65-F5344CB8AC3E}">
        <p14:creationId xmlns:p14="http://schemas.microsoft.com/office/powerpoint/2010/main" val="252776827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35608" y="557808"/>
            <a:ext cx="7498080" cy="1143000"/>
          </a:xfrm>
        </p:spPr>
        <p:txBody>
          <a:bodyPr>
            <a:normAutofit fontScale="90000"/>
          </a:bodyPr>
          <a:lstStyle/>
          <a:p>
            <a:pPr algn="ctr"/>
            <a:r>
              <a:rPr lang="it-IT" dirty="0" smtClean="0"/>
              <a:t>Intensità massima delle agevolazioni</a:t>
            </a:r>
            <a:endParaRPr lang="it-IT" dirty="0"/>
          </a:p>
        </p:txBody>
      </p:sp>
      <p:sp>
        <p:nvSpPr>
          <p:cNvPr id="6" name="CasellaDiTesto 5"/>
          <p:cNvSpPr txBox="1"/>
          <p:nvPr/>
        </p:nvSpPr>
        <p:spPr>
          <a:xfrm>
            <a:off x="1115616" y="4365104"/>
            <a:ext cx="7848872" cy="1277273"/>
          </a:xfrm>
          <a:prstGeom prst="rect">
            <a:avLst/>
          </a:prstGeom>
          <a:noFill/>
        </p:spPr>
        <p:txBody>
          <a:bodyPr wrap="square" rtlCol="0">
            <a:spAutoFit/>
          </a:bodyPr>
          <a:lstStyle/>
          <a:p>
            <a:pPr marL="182563" indent="-182563" algn="just">
              <a:spcAft>
                <a:spcPts val="600"/>
              </a:spcAft>
            </a:pPr>
            <a:r>
              <a:rPr lang="it-IT" sz="1600" dirty="0" smtClean="0">
                <a:solidFill>
                  <a:schemeClr val="bg1"/>
                </a:solidFill>
              </a:rPr>
              <a:t>*</a:t>
            </a:r>
            <a:r>
              <a:rPr lang="it-IT" sz="1400" dirty="0" smtClean="0"/>
              <a:t> </a:t>
            </a:r>
            <a:r>
              <a:rPr lang="it-IT" dirty="0" smtClean="0"/>
              <a:t>La </a:t>
            </a:r>
            <a:r>
              <a:rPr lang="it-IT" dirty="0"/>
              <a:t>premialità può dipendere dal possesso del rating di legalità, oppure dalla presenza di un contratto in favore degli ODR, di ammontare almeno pari al 30% dei costi totali del progetto. </a:t>
            </a:r>
            <a:endParaRPr lang="it-IT" dirty="0" smtClean="0"/>
          </a:p>
          <a:p>
            <a:pPr marL="182563" algn="just"/>
            <a:r>
              <a:rPr lang="it-IT" dirty="0" smtClean="0"/>
              <a:t>In </a:t>
            </a:r>
            <a:r>
              <a:rPr lang="it-IT" dirty="0"/>
              <a:t>ogni caso, le due ipotesi non sono cumulabili. </a:t>
            </a:r>
          </a:p>
        </p:txBody>
      </p:sp>
      <p:graphicFrame>
        <p:nvGraphicFramePr>
          <p:cNvPr id="7" name="Tabella 6"/>
          <p:cNvGraphicFramePr>
            <a:graphicFrameLocks noGrp="1"/>
          </p:cNvGraphicFramePr>
          <p:nvPr>
            <p:extLst>
              <p:ext uri="{D42A27DB-BD31-4B8C-83A1-F6EECF244321}">
                <p14:modId xmlns:p14="http://schemas.microsoft.com/office/powerpoint/2010/main" val="2068469243"/>
              </p:ext>
            </p:extLst>
          </p:nvPr>
        </p:nvGraphicFramePr>
        <p:xfrm>
          <a:off x="1115620" y="2204864"/>
          <a:ext cx="7920876" cy="1935480"/>
        </p:xfrm>
        <a:graphic>
          <a:graphicData uri="http://schemas.openxmlformats.org/drawingml/2006/table">
            <a:tbl>
              <a:tblPr firstRow="1" bandRow="1">
                <a:tableStyleId>{5C22544A-7EE6-4342-B048-85BDC9FD1C3A}</a:tableStyleId>
              </a:tblPr>
              <a:tblGrid>
                <a:gridCol w="504054"/>
                <a:gridCol w="792088"/>
                <a:gridCol w="2088232"/>
                <a:gridCol w="1896210"/>
                <a:gridCol w="1416158"/>
                <a:gridCol w="1224134"/>
              </a:tblGrid>
              <a:tr h="139040">
                <a:tc>
                  <a:txBody>
                    <a:bodyPr/>
                    <a:lstStyle/>
                    <a:p>
                      <a:pPr algn="ctr"/>
                      <a:endParaRPr lang="it-IT" dirty="0"/>
                    </a:p>
                  </a:txBody>
                  <a:tcPr/>
                </a:tc>
                <a:tc>
                  <a:txBody>
                    <a:bodyPr/>
                    <a:lstStyle/>
                    <a:p>
                      <a:pPr algn="ctr"/>
                      <a:r>
                        <a:rPr lang="it-IT" sz="1600" dirty="0" smtClean="0">
                          <a:solidFill>
                            <a:srgbClr val="FFFFFF"/>
                          </a:solidFill>
                        </a:rPr>
                        <a:t>Base aiuto</a:t>
                      </a:r>
                      <a:endParaRPr lang="it-IT" sz="1600" dirty="0">
                        <a:solidFill>
                          <a:srgbClr val="FFFFFF"/>
                        </a:solidFill>
                      </a:endParaRPr>
                    </a:p>
                  </a:txBody>
                  <a:tcPr/>
                </a:tc>
                <a:tc>
                  <a:txBody>
                    <a:bodyPr/>
                    <a:lstStyle/>
                    <a:p>
                      <a:pPr algn="ctr"/>
                      <a:r>
                        <a:rPr lang="it-IT" sz="1600" dirty="0" smtClean="0">
                          <a:solidFill>
                            <a:srgbClr val="FFFFFF"/>
                          </a:solidFill>
                        </a:rPr>
                        <a:t>Maggiorazione per dimensione di impresa</a:t>
                      </a:r>
                      <a:endParaRPr lang="it-IT" sz="1600" dirty="0">
                        <a:solidFill>
                          <a:srgbClr val="FFFFFF"/>
                        </a:solidFill>
                      </a:endParaRPr>
                    </a:p>
                  </a:txBody>
                  <a:tcPr/>
                </a:tc>
                <a:tc>
                  <a:txBody>
                    <a:bodyPr/>
                    <a:lstStyle/>
                    <a:p>
                      <a:pPr algn="ctr"/>
                      <a:r>
                        <a:rPr lang="it-IT" sz="1600" dirty="0" err="1" smtClean="0">
                          <a:solidFill>
                            <a:srgbClr val="FFFFFF"/>
                          </a:solidFill>
                        </a:rPr>
                        <a:t>Premialità</a:t>
                      </a:r>
                      <a:r>
                        <a:rPr lang="it-IT" sz="1600" dirty="0" smtClean="0">
                          <a:solidFill>
                            <a:srgbClr val="FFFFFF"/>
                          </a:solidFill>
                        </a:rPr>
                        <a:t> per progetti</a:t>
                      </a:r>
                      <a:r>
                        <a:rPr lang="it-IT" sz="1600" baseline="0" dirty="0" smtClean="0">
                          <a:solidFill>
                            <a:srgbClr val="FFFFFF"/>
                          </a:solidFill>
                        </a:rPr>
                        <a:t> in collaborazione</a:t>
                      </a:r>
                      <a:endParaRPr lang="it-IT" sz="1600" dirty="0">
                        <a:solidFill>
                          <a:srgbClr val="FFFFFF"/>
                        </a:solidFill>
                      </a:endParaRPr>
                    </a:p>
                  </a:txBody>
                  <a:tcPr/>
                </a:tc>
                <a:tc>
                  <a:txBody>
                    <a:bodyPr/>
                    <a:lstStyle/>
                    <a:p>
                      <a:pPr algn="ctr"/>
                      <a:r>
                        <a:rPr lang="it-IT" sz="1600" dirty="0" smtClean="0">
                          <a:solidFill>
                            <a:srgbClr val="FFFFFF"/>
                          </a:solidFill>
                        </a:rPr>
                        <a:t>Ulteriore </a:t>
                      </a:r>
                      <a:r>
                        <a:rPr lang="it-IT" sz="1600" dirty="0" err="1" smtClean="0">
                          <a:solidFill>
                            <a:srgbClr val="FFFFFF"/>
                          </a:solidFill>
                        </a:rPr>
                        <a:t>premialità</a:t>
                      </a:r>
                      <a:r>
                        <a:rPr lang="it-IT" sz="1600" dirty="0" smtClean="0">
                          <a:solidFill>
                            <a:srgbClr val="FFFFFF"/>
                          </a:solidFill>
                        </a:rPr>
                        <a:t> *</a:t>
                      </a:r>
                      <a:endParaRPr lang="it-IT" sz="1600" dirty="0">
                        <a:solidFill>
                          <a:srgbClr val="FFFFFF"/>
                        </a:solidFill>
                      </a:endParaRPr>
                    </a:p>
                  </a:txBody>
                  <a:tcPr/>
                </a:tc>
                <a:tc>
                  <a:txBody>
                    <a:bodyPr/>
                    <a:lstStyle/>
                    <a:p>
                      <a:pPr algn="ctr"/>
                      <a:r>
                        <a:rPr lang="it-IT" sz="1600" dirty="0" smtClean="0">
                          <a:solidFill>
                            <a:srgbClr val="FFFFFF"/>
                          </a:solidFill>
                        </a:rPr>
                        <a:t>Intensità massima</a:t>
                      </a:r>
                      <a:endParaRPr lang="it-IT" sz="1600" dirty="0">
                        <a:solidFill>
                          <a:srgbClr val="FFFFFF"/>
                        </a:solidFill>
                      </a:endParaRPr>
                    </a:p>
                  </a:txBody>
                  <a:tcPr/>
                </a:tc>
              </a:tr>
              <a:tr h="370840">
                <a:tc>
                  <a:txBody>
                    <a:bodyPr/>
                    <a:lstStyle/>
                    <a:p>
                      <a:pPr algn="ctr"/>
                      <a:r>
                        <a:rPr lang="it-IT" dirty="0" smtClean="0"/>
                        <a:t>PI</a:t>
                      </a:r>
                      <a:endParaRPr lang="it-IT" dirty="0"/>
                    </a:p>
                  </a:txBody>
                  <a:tcPr>
                    <a:solidFill>
                      <a:schemeClr val="accent6">
                        <a:lumMod val="20000"/>
                        <a:lumOff val="80000"/>
                      </a:schemeClr>
                    </a:solidFill>
                  </a:tcPr>
                </a:tc>
                <a:tc rowSpan="3">
                  <a:txBody>
                    <a:bodyPr/>
                    <a:lstStyle/>
                    <a:p>
                      <a:pPr algn="ctr"/>
                      <a:r>
                        <a:rPr lang="it-IT" dirty="0" smtClean="0"/>
                        <a:t>20%</a:t>
                      </a:r>
                      <a:endParaRPr lang="it-IT" dirty="0"/>
                    </a:p>
                  </a:txBody>
                  <a:tcPr anchor="ctr">
                    <a:solidFill>
                      <a:schemeClr val="accent6">
                        <a:lumMod val="20000"/>
                        <a:lumOff val="80000"/>
                      </a:schemeClr>
                    </a:solidFill>
                  </a:tcPr>
                </a:tc>
                <a:tc>
                  <a:txBody>
                    <a:bodyPr/>
                    <a:lstStyle/>
                    <a:p>
                      <a:pPr algn="ctr"/>
                      <a:r>
                        <a:rPr lang="it-IT" dirty="0" smtClean="0"/>
                        <a:t>+ 20%</a:t>
                      </a:r>
                    </a:p>
                  </a:txBody>
                  <a:tcPr>
                    <a:solidFill>
                      <a:schemeClr val="accent6">
                        <a:lumMod val="20000"/>
                        <a:lumOff val="80000"/>
                      </a:schemeClr>
                    </a:solidFill>
                  </a:tcPr>
                </a:tc>
                <a:tc rowSpan="3">
                  <a:txBody>
                    <a:bodyPr/>
                    <a:lstStyle/>
                    <a:p>
                      <a:pPr algn="ctr"/>
                      <a:r>
                        <a:rPr lang="it-IT" dirty="0" smtClean="0"/>
                        <a:t>+ 15%</a:t>
                      </a:r>
                      <a:endParaRPr lang="it-IT" dirty="0"/>
                    </a:p>
                  </a:txBody>
                  <a:tcPr anchor="ctr">
                    <a:solidFill>
                      <a:schemeClr val="accent6">
                        <a:lumMod val="20000"/>
                        <a:lumOff val="80000"/>
                      </a:schemeClr>
                    </a:solidFill>
                  </a:tcPr>
                </a:tc>
                <a:tc rowSpan="3">
                  <a:txBody>
                    <a:bodyPr/>
                    <a:lstStyle/>
                    <a:p>
                      <a:pPr algn="ctr"/>
                      <a:r>
                        <a:rPr lang="it-IT" dirty="0" smtClean="0"/>
                        <a:t>+ 10%</a:t>
                      </a:r>
                      <a:endParaRPr lang="it-IT" dirty="0"/>
                    </a:p>
                  </a:txBody>
                  <a:tcPr anchor="ctr">
                    <a:solidFill>
                      <a:schemeClr val="accent6">
                        <a:lumMod val="20000"/>
                        <a:lumOff val="80000"/>
                      </a:schemeClr>
                    </a:solidFill>
                  </a:tcPr>
                </a:tc>
                <a:tc>
                  <a:txBody>
                    <a:bodyPr/>
                    <a:lstStyle/>
                    <a:p>
                      <a:pPr algn="ctr"/>
                      <a:r>
                        <a:rPr lang="it-IT" dirty="0" smtClean="0"/>
                        <a:t>60%</a:t>
                      </a:r>
                      <a:endParaRPr lang="it-IT" dirty="0"/>
                    </a:p>
                  </a:txBody>
                  <a:tcPr>
                    <a:solidFill>
                      <a:schemeClr val="accent6">
                        <a:lumMod val="20000"/>
                        <a:lumOff val="80000"/>
                      </a:schemeClr>
                    </a:solidFill>
                  </a:tcPr>
                </a:tc>
              </a:tr>
              <a:tr h="370840">
                <a:tc>
                  <a:txBody>
                    <a:bodyPr/>
                    <a:lstStyle/>
                    <a:p>
                      <a:pPr algn="ctr"/>
                      <a:r>
                        <a:rPr lang="it-IT" dirty="0" smtClean="0"/>
                        <a:t>MI</a:t>
                      </a:r>
                      <a:endParaRPr lang="it-IT" dirty="0"/>
                    </a:p>
                  </a:txBody>
                  <a:tcPr>
                    <a:solidFill>
                      <a:schemeClr val="accent5">
                        <a:lumMod val="20000"/>
                        <a:lumOff val="80000"/>
                      </a:schemeClr>
                    </a:solidFill>
                  </a:tcPr>
                </a:tc>
                <a:tc vMerge="1">
                  <a:txBody>
                    <a:bodyPr/>
                    <a:lstStyle/>
                    <a:p>
                      <a:endParaRPr lang="it-IT" dirty="0"/>
                    </a:p>
                  </a:txBody>
                  <a:tcPr/>
                </a:tc>
                <a:tc>
                  <a:txBody>
                    <a:bodyPr/>
                    <a:lstStyle/>
                    <a:p>
                      <a:pPr algn="ctr"/>
                      <a:r>
                        <a:rPr lang="it-IT" dirty="0" smtClean="0"/>
                        <a:t>+10%</a:t>
                      </a:r>
                      <a:endParaRPr lang="it-IT" dirty="0"/>
                    </a:p>
                  </a:txBody>
                  <a:tcPr>
                    <a:solidFill>
                      <a:schemeClr val="accent5">
                        <a:lumMod val="20000"/>
                        <a:lumOff val="80000"/>
                      </a:schemeClr>
                    </a:solidFill>
                  </a:tcPr>
                </a:tc>
                <a:tc vMerge="1">
                  <a:txBody>
                    <a:bodyPr/>
                    <a:lstStyle/>
                    <a:p>
                      <a:endParaRPr lang="it-IT" dirty="0"/>
                    </a:p>
                  </a:txBody>
                  <a:tcPr/>
                </a:tc>
                <a:tc vMerge="1">
                  <a:txBody>
                    <a:bodyPr/>
                    <a:lstStyle/>
                    <a:p>
                      <a:endParaRPr lang="it-IT" dirty="0"/>
                    </a:p>
                  </a:txBody>
                  <a:tcPr/>
                </a:tc>
                <a:tc>
                  <a:txBody>
                    <a:bodyPr/>
                    <a:lstStyle/>
                    <a:p>
                      <a:pPr algn="ctr"/>
                      <a:r>
                        <a:rPr lang="it-IT" dirty="0" smtClean="0"/>
                        <a:t>50%</a:t>
                      </a:r>
                      <a:endParaRPr lang="it-IT" dirty="0"/>
                    </a:p>
                  </a:txBody>
                  <a:tcPr>
                    <a:solidFill>
                      <a:schemeClr val="accent5">
                        <a:lumMod val="20000"/>
                        <a:lumOff val="80000"/>
                      </a:schemeClr>
                    </a:solidFill>
                  </a:tcPr>
                </a:tc>
              </a:tr>
              <a:tr h="370840">
                <a:tc>
                  <a:txBody>
                    <a:bodyPr/>
                    <a:lstStyle/>
                    <a:p>
                      <a:pPr algn="ctr"/>
                      <a:r>
                        <a:rPr lang="it-IT" dirty="0" smtClean="0"/>
                        <a:t>GI</a:t>
                      </a:r>
                      <a:endParaRPr lang="it-IT" dirty="0"/>
                    </a:p>
                  </a:txBody>
                  <a:tcPr>
                    <a:solidFill>
                      <a:schemeClr val="accent6">
                        <a:lumMod val="20000"/>
                        <a:lumOff val="80000"/>
                      </a:schemeClr>
                    </a:solidFill>
                  </a:tcPr>
                </a:tc>
                <a:tc vMerge="1">
                  <a:txBody>
                    <a:bodyPr/>
                    <a:lstStyle/>
                    <a:p>
                      <a:endParaRPr lang="it-IT" dirty="0"/>
                    </a:p>
                  </a:txBody>
                  <a:tcPr/>
                </a:tc>
                <a:tc>
                  <a:txBody>
                    <a:bodyPr/>
                    <a:lstStyle/>
                    <a:p>
                      <a:pPr algn="ctr"/>
                      <a:r>
                        <a:rPr lang="it-IT" dirty="0" smtClean="0"/>
                        <a:t>-</a:t>
                      </a:r>
                      <a:endParaRPr lang="it-IT" dirty="0"/>
                    </a:p>
                  </a:txBody>
                  <a:tcPr>
                    <a:solidFill>
                      <a:schemeClr val="accent6">
                        <a:lumMod val="20000"/>
                        <a:lumOff val="80000"/>
                      </a:schemeClr>
                    </a:solidFill>
                  </a:tcPr>
                </a:tc>
                <a:tc vMerge="1">
                  <a:txBody>
                    <a:bodyPr/>
                    <a:lstStyle/>
                    <a:p>
                      <a:endParaRPr lang="it-IT" dirty="0"/>
                    </a:p>
                  </a:txBody>
                  <a:tcPr/>
                </a:tc>
                <a:tc vMerge="1">
                  <a:txBody>
                    <a:bodyPr/>
                    <a:lstStyle/>
                    <a:p>
                      <a:endParaRPr lang="it-IT" dirty="0"/>
                    </a:p>
                  </a:txBody>
                  <a:tcPr/>
                </a:tc>
                <a:tc>
                  <a:txBody>
                    <a:bodyPr/>
                    <a:lstStyle/>
                    <a:p>
                      <a:pPr algn="ctr"/>
                      <a:r>
                        <a:rPr lang="it-IT" dirty="0" smtClean="0"/>
                        <a:t>40%</a:t>
                      </a:r>
                      <a:endParaRPr lang="it-IT" dirty="0"/>
                    </a:p>
                  </a:txBody>
                  <a:tcPr>
                    <a:solidFill>
                      <a:schemeClr val="accent6">
                        <a:lumMod val="20000"/>
                        <a:lumOff val="80000"/>
                      </a:schemeClr>
                    </a:solidFill>
                  </a:tcPr>
                </a:tc>
              </a:tr>
            </a:tbl>
          </a:graphicData>
        </a:graphic>
      </p:graphicFrame>
    </p:spTree>
    <p:extLst>
      <p:ext uri="{BB962C8B-B14F-4D97-AF65-F5344CB8AC3E}">
        <p14:creationId xmlns:p14="http://schemas.microsoft.com/office/powerpoint/2010/main" val="291500332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188640"/>
            <a:ext cx="7653536" cy="576064"/>
          </a:xfrm>
        </p:spPr>
        <p:txBody>
          <a:bodyPr>
            <a:normAutofit fontScale="90000"/>
          </a:bodyPr>
          <a:lstStyle/>
          <a:p>
            <a:pPr algn="ctr"/>
            <a:r>
              <a:rPr lang="it-IT" dirty="0" smtClean="0"/>
              <a:t>Obblighi dei beneficiari</a:t>
            </a:r>
            <a:endParaRPr lang="it-IT" dirty="0"/>
          </a:p>
        </p:txBody>
      </p:sp>
      <p:sp>
        <p:nvSpPr>
          <p:cNvPr id="3" name="Segnaposto contenuto 2"/>
          <p:cNvSpPr>
            <a:spLocks noGrp="1"/>
          </p:cNvSpPr>
          <p:nvPr>
            <p:ph idx="1"/>
          </p:nvPr>
        </p:nvSpPr>
        <p:spPr>
          <a:xfrm>
            <a:off x="1043608" y="836712"/>
            <a:ext cx="7643192" cy="5904656"/>
          </a:xfrm>
        </p:spPr>
        <p:txBody>
          <a:bodyPr>
            <a:normAutofit fontScale="25000" lnSpcReduction="20000"/>
          </a:bodyPr>
          <a:lstStyle/>
          <a:p>
            <a:pPr marL="285750" lvl="1" indent="-285750" algn="just">
              <a:spcBef>
                <a:spcPts val="600"/>
              </a:spcBef>
              <a:buSzPct val="80000"/>
              <a:buFont typeface="Wingdings 2" panose="05020102010507070707" pitchFamily="18" charset="2"/>
              <a:buChar char=""/>
              <a:defRPr/>
            </a:pPr>
            <a:r>
              <a:rPr lang="it-IT" sz="6000" dirty="0"/>
              <a:t>realizzare il progetto approvato senza introdurre modifiche sostanziali, a meno che sia stata richiesta e ottenuta l’autorizzazione di </a:t>
            </a:r>
            <a:r>
              <a:rPr lang="it-IT" sz="6000" dirty="0" err="1"/>
              <a:t>Finpiemonte</a:t>
            </a:r>
            <a:r>
              <a:rPr lang="it-IT" sz="6000" dirty="0"/>
              <a:t>;</a:t>
            </a:r>
          </a:p>
          <a:p>
            <a:pPr marL="285750" lvl="1" indent="-285750" algn="just">
              <a:spcBef>
                <a:spcPts val="600"/>
              </a:spcBef>
              <a:buSzPct val="80000"/>
              <a:buFont typeface="Wingdings 2" panose="05020102010507070707" pitchFamily="18" charset="2"/>
              <a:buChar char=""/>
              <a:defRPr/>
            </a:pPr>
            <a:r>
              <a:rPr lang="it-IT" sz="6000" dirty="0"/>
              <a:t>concludere il progetto e presentare la rendicontazione nei tempi e nei modi previsti dal Bando;</a:t>
            </a:r>
          </a:p>
          <a:p>
            <a:pPr marL="285750" lvl="1" indent="-285750" algn="just">
              <a:spcBef>
                <a:spcPts val="600"/>
              </a:spcBef>
              <a:buSzPct val="80000"/>
              <a:buFont typeface="Wingdings 2" panose="05020102010507070707" pitchFamily="18" charset="2"/>
              <a:buChar char=""/>
              <a:defRPr/>
            </a:pPr>
            <a:r>
              <a:rPr lang="it-IT" sz="6000" dirty="0"/>
              <a:t>finalizzare le spese agevolate esclusivamente agli obiettivi previsti dal bando;</a:t>
            </a:r>
          </a:p>
          <a:p>
            <a:pPr marL="285750" lvl="1" indent="-285750" algn="just">
              <a:spcBef>
                <a:spcPts val="600"/>
              </a:spcBef>
              <a:buSzPct val="80000"/>
              <a:buFont typeface="Wingdings 2" panose="05020102010507070707" pitchFamily="18" charset="2"/>
              <a:buChar char=""/>
              <a:defRPr/>
            </a:pPr>
            <a:r>
              <a:rPr lang="it-IT" sz="6000" dirty="0"/>
              <a:t>garantire il rispetto delle politiche delle pari opportunità e non discriminazione;</a:t>
            </a:r>
          </a:p>
          <a:p>
            <a:pPr marL="285750" lvl="1" indent="-285750" algn="just">
              <a:spcBef>
                <a:spcPts val="600"/>
              </a:spcBef>
              <a:buSzPct val="80000"/>
              <a:buFont typeface="Wingdings 2" panose="05020102010507070707" pitchFamily="18" charset="2"/>
              <a:buChar char=""/>
              <a:defRPr/>
            </a:pPr>
            <a:r>
              <a:rPr lang="it-IT" sz="6000" dirty="0"/>
              <a:t>informare in modo chiaro, in qualunque documento informativo destinato al pubblico relativo al progetto finanziato nonché ai suoi risultati, che il progetto è stato finanziato nell’ambito del POR FESR 2014-2020 del Piemonte e che il progetto viene realizzato con il concorso di risorse del Fondo Europeo di Sviluppo Regionale (FESR), dello Stato Italiano e della Regione Piemonte;</a:t>
            </a:r>
          </a:p>
          <a:p>
            <a:pPr marL="285750" lvl="1" indent="-285750" algn="just">
              <a:spcBef>
                <a:spcPts val="600"/>
              </a:spcBef>
              <a:buSzPct val="80000"/>
              <a:buFont typeface="Wingdings 2" panose="05020102010507070707" pitchFamily="18" charset="2"/>
              <a:buChar char=""/>
              <a:defRPr/>
            </a:pPr>
            <a:r>
              <a:rPr lang="it-IT" sz="6000" dirty="0"/>
              <a:t>non introdurre, nei 5 anni successivi alla chiusura del progetto, modifiche sostanziali al progetto agevolato che ne alterino la natura o le modalità di esecuzione, o che procurino un vantaggio indebito a un’impresa o a un ente pubblico;</a:t>
            </a:r>
          </a:p>
          <a:p>
            <a:pPr marL="285750" lvl="1" indent="-285750" algn="just">
              <a:spcBef>
                <a:spcPts val="600"/>
              </a:spcBef>
              <a:buSzPct val="80000"/>
              <a:buFont typeface="Wingdings 2" panose="05020102010507070707" pitchFamily="18" charset="2"/>
              <a:buChar char=""/>
              <a:defRPr/>
            </a:pPr>
            <a:r>
              <a:rPr lang="it-IT" sz="6000" dirty="0"/>
              <a:t>non alienare, cedere a qualunque titolo, distogliere dall’uso originario i beni acquistati o realizzati nell’ambito del progetto finanziato nei 5 anni successivi alla chiusura del progetto, fatta salva la possibilità di sostituire impianti o attrezzature obsoleti o guasti;</a:t>
            </a:r>
          </a:p>
          <a:p>
            <a:pPr marL="285750" lvl="1" indent="-285750" algn="just">
              <a:spcBef>
                <a:spcPts val="600"/>
              </a:spcBef>
              <a:buSzPct val="80000"/>
              <a:buFont typeface="Wingdings 2" panose="05020102010507070707" pitchFamily="18" charset="2"/>
              <a:buChar char=""/>
              <a:defRPr/>
            </a:pPr>
            <a:r>
              <a:rPr lang="it-IT" sz="6000" dirty="0"/>
              <a:t>fornire le informazioni necessarie per il monitoraggio finanziario, fisico e procedurale periodico e per la sorveglianza delle iniziative finanziate;</a:t>
            </a:r>
          </a:p>
          <a:p>
            <a:pPr marL="285750" lvl="1" indent="-285750" algn="just">
              <a:spcBef>
                <a:spcPts val="600"/>
              </a:spcBef>
              <a:buSzPct val="80000"/>
              <a:buFont typeface="Wingdings 2" panose="05020102010507070707" pitchFamily="18" charset="2"/>
              <a:buChar char=""/>
              <a:defRPr/>
            </a:pPr>
            <a:r>
              <a:rPr lang="it-IT" sz="6000" dirty="0"/>
              <a:t>non cessare o trasferire fuori dalla Regione Piemonte, o dalla Regione Valle d’Aosta (per le imprese valdostane), l’attività produttiva nei 5 anni successivi alla chiusura del progetto;</a:t>
            </a:r>
          </a:p>
          <a:p>
            <a:pPr marL="285750" lvl="1" indent="-285750" algn="just">
              <a:spcBef>
                <a:spcPts val="600"/>
              </a:spcBef>
              <a:buSzPct val="80000"/>
              <a:buFont typeface="Wingdings 2" panose="05020102010507070707" pitchFamily="18" charset="2"/>
              <a:buChar char=""/>
              <a:defRPr/>
            </a:pPr>
            <a:r>
              <a:rPr lang="it-IT" sz="6000" dirty="0"/>
              <a:t>consentire i controlli previsti all’art. 4 del Bando;</a:t>
            </a:r>
          </a:p>
          <a:p>
            <a:pPr marL="285750" lvl="1" indent="-285750" algn="just">
              <a:spcBef>
                <a:spcPts val="600"/>
              </a:spcBef>
              <a:buSzPct val="80000"/>
              <a:buFont typeface="Wingdings 2" panose="05020102010507070707" pitchFamily="18" charset="2"/>
              <a:buChar char=""/>
              <a:defRPr/>
            </a:pPr>
            <a:r>
              <a:rPr lang="it-IT" sz="6000" dirty="0"/>
              <a:t>procedere all’archiviazione della documentazione ed al suo mantenimento ai sensi della art. 140 del Reg. UE </a:t>
            </a:r>
            <a:r>
              <a:rPr lang="it-IT" sz="6000" dirty="0" smtClean="0"/>
              <a:t>1303/2013;</a:t>
            </a:r>
          </a:p>
          <a:p>
            <a:pPr marL="285750" lvl="1" indent="-285750" algn="just">
              <a:spcBef>
                <a:spcPts val="600"/>
              </a:spcBef>
              <a:buSzPct val="80000"/>
              <a:buFont typeface="Wingdings 2" panose="05020102010507070707" pitchFamily="18" charset="2"/>
              <a:buChar char=""/>
              <a:defRPr/>
            </a:pPr>
            <a:r>
              <a:rPr lang="it-IT" sz="6000" dirty="0" smtClean="0"/>
              <a:t>assolvere </a:t>
            </a:r>
            <a:r>
              <a:rPr lang="it-IT" sz="6000" dirty="0"/>
              <a:t>alle responsabilità in merito all’informazione ed alla comunicazione sul sostegno fornito dai fondi, come derivanti dall’applicazione dell’Allegato XII del Reg. UE 1303/2013 (par. 2.2). </a:t>
            </a:r>
          </a:p>
          <a:p>
            <a:endParaRPr lang="it-IT" dirty="0"/>
          </a:p>
        </p:txBody>
      </p:sp>
    </p:spTree>
    <p:extLst>
      <p:ext uri="{BB962C8B-B14F-4D97-AF65-F5344CB8AC3E}">
        <p14:creationId xmlns:p14="http://schemas.microsoft.com/office/powerpoint/2010/main" val="185113384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15616" y="44624"/>
            <a:ext cx="7848872" cy="1399032"/>
          </a:xfrm>
        </p:spPr>
        <p:txBody>
          <a:bodyPr>
            <a:normAutofit/>
          </a:bodyPr>
          <a:lstStyle/>
          <a:p>
            <a:pPr algn="ctr"/>
            <a:r>
              <a:rPr lang="it-IT" sz="3900" dirty="0" smtClean="0"/>
              <a:t>Termini del procedimento</a:t>
            </a:r>
            <a:endParaRPr lang="it-IT" sz="3900" dirty="0"/>
          </a:p>
        </p:txBody>
      </p:sp>
      <p:graphicFrame>
        <p:nvGraphicFramePr>
          <p:cNvPr id="6" name="Tabella 5"/>
          <p:cNvGraphicFramePr>
            <a:graphicFrameLocks noGrp="1"/>
          </p:cNvGraphicFramePr>
          <p:nvPr>
            <p:extLst>
              <p:ext uri="{D42A27DB-BD31-4B8C-83A1-F6EECF244321}">
                <p14:modId xmlns:p14="http://schemas.microsoft.com/office/powerpoint/2010/main" val="3922704645"/>
              </p:ext>
            </p:extLst>
          </p:nvPr>
        </p:nvGraphicFramePr>
        <p:xfrm>
          <a:off x="1115615" y="1496784"/>
          <a:ext cx="7848874" cy="4668520"/>
        </p:xfrm>
        <a:graphic>
          <a:graphicData uri="http://schemas.openxmlformats.org/drawingml/2006/table">
            <a:tbl>
              <a:tblPr firstRow="1" bandRow="1">
                <a:tableStyleId>{5C22544A-7EE6-4342-B048-85BDC9FD1C3A}</a:tableStyleId>
              </a:tblPr>
              <a:tblGrid>
                <a:gridCol w="2323416"/>
                <a:gridCol w="2323416"/>
                <a:gridCol w="3202042"/>
              </a:tblGrid>
              <a:tr h="370840">
                <a:tc>
                  <a:txBody>
                    <a:bodyPr/>
                    <a:lstStyle/>
                    <a:p>
                      <a:pPr algn="ctr"/>
                      <a:r>
                        <a:rPr lang="it-IT" dirty="0" smtClean="0">
                          <a:solidFill>
                            <a:srgbClr val="FFFFFF"/>
                          </a:solidFill>
                        </a:rPr>
                        <a:t>Attività</a:t>
                      </a:r>
                      <a:endParaRPr lang="it-IT" dirty="0">
                        <a:solidFill>
                          <a:srgbClr val="FFFFFF"/>
                        </a:solidFill>
                      </a:endParaRPr>
                    </a:p>
                  </a:txBody>
                  <a:tcPr/>
                </a:tc>
                <a:tc>
                  <a:txBody>
                    <a:bodyPr/>
                    <a:lstStyle/>
                    <a:p>
                      <a:pPr algn="ctr"/>
                      <a:r>
                        <a:rPr lang="it-IT" dirty="0" smtClean="0">
                          <a:solidFill>
                            <a:srgbClr val="FFFFFF"/>
                          </a:solidFill>
                        </a:rPr>
                        <a:t>Soggetto</a:t>
                      </a:r>
                      <a:endParaRPr lang="it-IT" dirty="0">
                        <a:solidFill>
                          <a:srgbClr val="FFFFFF"/>
                        </a:solidFill>
                      </a:endParaRPr>
                    </a:p>
                  </a:txBody>
                  <a:tcPr/>
                </a:tc>
                <a:tc>
                  <a:txBody>
                    <a:bodyPr/>
                    <a:lstStyle/>
                    <a:p>
                      <a:pPr algn="ctr"/>
                      <a:r>
                        <a:rPr lang="it-IT" dirty="0" smtClean="0">
                          <a:solidFill>
                            <a:srgbClr val="FFFFFF"/>
                          </a:solidFill>
                        </a:rPr>
                        <a:t>Scadenza</a:t>
                      </a:r>
                      <a:endParaRPr lang="it-IT" dirty="0">
                        <a:solidFill>
                          <a:srgbClr val="FFFFFF"/>
                        </a:solidFill>
                      </a:endParaRPr>
                    </a:p>
                  </a:txBody>
                  <a:tcPr/>
                </a:tc>
              </a:tr>
              <a:tr h="370840">
                <a:tc>
                  <a:txBody>
                    <a:bodyPr/>
                    <a:lstStyle/>
                    <a:p>
                      <a:pPr algn="ctr"/>
                      <a:r>
                        <a:rPr kumimoji="0" lang="it-IT" sz="1200" b="0" i="0" u="none" strike="noStrike" kern="1200" baseline="0" dirty="0" smtClean="0">
                          <a:solidFill>
                            <a:schemeClr val="dk1"/>
                          </a:solidFill>
                          <a:latin typeface="+mn-lt"/>
                          <a:ea typeface="+mn-ea"/>
                          <a:cs typeface="+mn-cs"/>
                        </a:rPr>
                        <a:t>Compilazione e invio del modulo di</a:t>
                      </a:r>
                    </a:p>
                    <a:p>
                      <a:pPr algn="ctr"/>
                      <a:r>
                        <a:rPr kumimoji="0" lang="it-IT" sz="1200" b="0" i="0" u="none" strike="noStrike" kern="1200" baseline="0" dirty="0" smtClean="0">
                          <a:solidFill>
                            <a:schemeClr val="dk1"/>
                          </a:solidFill>
                          <a:latin typeface="+mn-lt"/>
                          <a:ea typeface="+mn-ea"/>
                          <a:cs typeface="+mn-cs"/>
                        </a:rPr>
                        <a:t>domanda telematico</a:t>
                      </a:r>
                      <a:endParaRPr kumimoji="0" lang="it-IT" sz="1200" kern="1200" dirty="0" smtClean="0">
                        <a:solidFill>
                          <a:schemeClr val="bg1"/>
                        </a:solidFill>
                        <a:latin typeface="+mn-lt"/>
                        <a:ea typeface="+mn-ea"/>
                        <a:cs typeface="+mn-cs"/>
                      </a:endParaRPr>
                    </a:p>
                  </a:txBody>
                  <a:tcP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baseline="0" dirty="0" smtClean="0">
                          <a:solidFill>
                            <a:schemeClr val="dk1"/>
                          </a:solidFill>
                          <a:latin typeface="+mn-lt"/>
                          <a:ea typeface="+mn-ea"/>
                          <a:cs typeface="+mn-cs"/>
                        </a:rPr>
                        <a:t>Beneficiario</a:t>
                      </a:r>
                      <a:endParaRPr kumimoji="0" lang="it-IT" sz="1200" kern="1200" dirty="0" smtClean="0">
                        <a:solidFill>
                          <a:schemeClr val="bg1"/>
                        </a:solidFill>
                        <a:latin typeface="+mn-lt"/>
                        <a:ea typeface="+mn-ea"/>
                        <a:cs typeface="+mn-cs"/>
                      </a:endParaRPr>
                    </a:p>
                  </a:txBody>
                  <a:tcP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baseline="0" dirty="0" smtClean="0">
                          <a:solidFill>
                            <a:schemeClr val="dk1"/>
                          </a:solidFill>
                          <a:latin typeface="+mn-lt"/>
                          <a:ea typeface="+mn-ea"/>
                          <a:cs typeface="+mn-cs"/>
                        </a:rPr>
                        <a:t>30/03/2017</a:t>
                      </a:r>
                    </a:p>
                  </a:txBody>
                  <a:tcPr>
                    <a:solidFill>
                      <a:schemeClr val="accent5">
                        <a:lumMod val="20000"/>
                        <a:lumOff val="80000"/>
                      </a:schemeClr>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it-IT" sz="1200" kern="1200" dirty="0" smtClean="0">
                          <a:solidFill>
                            <a:schemeClr val="tx1"/>
                          </a:solidFill>
                          <a:latin typeface="+mn-lt"/>
                          <a:ea typeface="+mn-ea"/>
                          <a:cs typeface="+mn-cs"/>
                        </a:rPr>
                        <a:t>Invio conferma della domanda (pdf) e allegati obbligatori tramite PEC</a:t>
                      </a:r>
                    </a:p>
                  </a:txBody>
                  <a:tcPr>
                    <a:solidFill>
                      <a:schemeClr val="accent5">
                        <a:lumMod val="20000"/>
                        <a:lumOff val="80000"/>
                      </a:schemeClr>
                    </a:solidFill>
                  </a:tcPr>
                </a:tc>
                <a:tc>
                  <a:txBody>
                    <a:bodyPr/>
                    <a:lstStyle/>
                    <a:p>
                      <a:pPr algn="ctr"/>
                      <a:r>
                        <a:rPr kumimoji="0" lang="it-IT" sz="1200" kern="1200" dirty="0" smtClean="0">
                          <a:solidFill>
                            <a:schemeClr val="tx1"/>
                          </a:solidFill>
                          <a:latin typeface="+mn-lt"/>
                          <a:ea typeface="+mn-ea"/>
                          <a:cs typeface="+mn-cs"/>
                        </a:rPr>
                        <a:t>Capofila </a:t>
                      </a:r>
                      <a:endParaRPr lang="it-IT" sz="1200" dirty="0">
                        <a:solidFill>
                          <a:schemeClr val="tx1"/>
                        </a:solidFill>
                      </a:endParaRPr>
                    </a:p>
                  </a:txBody>
                  <a:tcP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it-IT" sz="1200" kern="1200" dirty="0" smtClean="0">
                          <a:solidFill>
                            <a:schemeClr val="tx1"/>
                          </a:solidFill>
                          <a:latin typeface="+mn-lt"/>
                          <a:ea typeface="+mn-ea"/>
                          <a:cs typeface="+mn-cs"/>
                        </a:rPr>
                        <a:t>15/04/2017</a:t>
                      </a:r>
                    </a:p>
                    <a:p>
                      <a:pPr algn="ctr"/>
                      <a:endParaRPr lang="it-IT" sz="1200" dirty="0">
                        <a:solidFill>
                          <a:schemeClr val="tx1"/>
                        </a:solidFill>
                      </a:endParaRPr>
                    </a:p>
                  </a:txBody>
                  <a:tcPr>
                    <a:solidFill>
                      <a:schemeClr val="accent5">
                        <a:lumMod val="20000"/>
                        <a:lumOff val="80000"/>
                      </a:schemeClr>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it-IT" sz="1200" kern="1200" dirty="0" smtClean="0">
                          <a:solidFill>
                            <a:schemeClr val="tx1"/>
                          </a:solidFill>
                          <a:latin typeface="+mn-lt"/>
                          <a:ea typeface="+mn-ea"/>
                          <a:cs typeface="+mn-cs"/>
                        </a:rPr>
                        <a:t>Avvio della concessione del contributo alla spesa </a:t>
                      </a:r>
                    </a:p>
                    <a:p>
                      <a:pPr algn="ctr"/>
                      <a:endParaRPr lang="it-IT" sz="1200" dirty="0">
                        <a:solidFill>
                          <a:schemeClr val="tx1"/>
                        </a:solidFill>
                      </a:endParaRPr>
                    </a:p>
                  </a:txBody>
                  <a:tcP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it-IT" sz="1200" kern="1200" dirty="0" err="1" smtClean="0">
                          <a:solidFill>
                            <a:schemeClr val="tx1"/>
                          </a:solidFill>
                          <a:latin typeface="+mn-lt"/>
                          <a:ea typeface="+mn-ea"/>
                          <a:cs typeface="+mn-cs"/>
                        </a:rPr>
                        <a:t>Finpiemonte</a:t>
                      </a:r>
                      <a:r>
                        <a:rPr kumimoji="0" lang="it-IT" sz="1200" kern="1200" dirty="0" smtClean="0">
                          <a:solidFill>
                            <a:schemeClr val="tx1"/>
                          </a:solidFill>
                          <a:latin typeface="+mn-lt"/>
                          <a:ea typeface="+mn-ea"/>
                          <a:cs typeface="+mn-cs"/>
                        </a:rPr>
                        <a:t>/Regione Valle d’Aosta</a:t>
                      </a:r>
                    </a:p>
                    <a:p>
                      <a:pPr algn="ctr"/>
                      <a:endParaRPr lang="it-IT" sz="1200" dirty="0">
                        <a:solidFill>
                          <a:schemeClr val="tx1"/>
                        </a:solidFill>
                      </a:endParaRPr>
                    </a:p>
                  </a:txBody>
                  <a:tcP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it-IT" sz="1200" kern="1200" dirty="0" smtClean="0">
                          <a:solidFill>
                            <a:schemeClr val="tx1"/>
                          </a:solidFill>
                          <a:latin typeface="+mn-lt"/>
                          <a:ea typeface="+mn-ea"/>
                          <a:cs typeface="+mn-cs"/>
                        </a:rPr>
                        <a:t>A partire dal 15/11/2017 </a:t>
                      </a:r>
                    </a:p>
                    <a:p>
                      <a:pPr algn="ctr"/>
                      <a:endParaRPr lang="it-IT" sz="1200" dirty="0">
                        <a:solidFill>
                          <a:schemeClr val="tx1"/>
                        </a:solidFill>
                      </a:endParaRPr>
                    </a:p>
                  </a:txBody>
                  <a:tcPr>
                    <a:solidFill>
                      <a:schemeClr val="accent6">
                        <a:lumMod val="20000"/>
                        <a:lumOff val="80000"/>
                      </a:schemeClr>
                    </a:solidFill>
                  </a:tcPr>
                </a:tc>
              </a:tr>
              <a:tr h="370840">
                <a:tc>
                  <a:txBody>
                    <a:bodyPr/>
                    <a:lstStyle/>
                    <a:p>
                      <a:pPr algn="ctr"/>
                      <a:r>
                        <a:rPr kumimoji="0" lang="it-IT" sz="1200" kern="1200" dirty="0" smtClean="0">
                          <a:solidFill>
                            <a:schemeClr val="tx1"/>
                          </a:solidFill>
                          <a:latin typeface="+mn-lt"/>
                          <a:ea typeface="+mn-ea"/>
                          <a:cs typeface="+mn-cs"/>
                        </a:rPr>
                        <a:t>Conclusione del progetto </a:t>
                      </a:r>
                      <a:endParaRPr kumimoji="0" lang="it-IT" sz="1200" kern="1200" dirty="0">
                        <a:solidFill>
                          <a:schemeClr val="tx1"/>
                        </a:solidFill>
                        <a:latin typeface="+mn-lt"/>
                        <a:ea typeface="+mn-ea"/>
                        <a:cs typeface="+mn-cs"/>
                      </a:endParaRPr>
                    </a:p>
                  </a:txBody>
                  <a:tcPr>
                    <a:solidFill>
                      <a:schemeClr val="accent5">
                        <a:lumMod val="20000"/>
                        <a:lumOff val="80000"/>
                      </a:schemeClr>
                    </a:solidFill>
                  </a:tcPr>
                </a:tc>
                <a:tc>
                  <a:txBody>
                    <a:bodyPr/>
                    <a:lstStyle/>
                    <a:p>
                      <a:pPr algn="ctr"/>
                      <a:r>
                        <a:rPr lang="it-IT" sz="1200" dirty="0" smtClean="0">
                          <a:solidFill>
                            <a:schemeClr val="tx1"/>
                          </a:solidFill>
                        </a:rPr>
                        <a:t>Partnership</a:t>
                      </a:r>
                      <a:endParaRPr lang="it-IT" sz="1200" dirty="0">
                        <a:solidFill>
                          <a:schemeClr val="tx1"/>
                        </a:solidFill>
                      </a:endParaRPr>
                    </a:p>
                  </a:txBody>
                  <a:tcPr>
                    <a:solidFill>
                      <a:schemeClr val="accent5">
                        <a:lumMod val="20000"/>
                        <a:lumOff val="80000"/>
                      </a:schemeClr>
                    </a:solidFill>
                  </a:tcPr>
                </a:tc>
                <a:tc>
                  <a:txBody>
                    <a:bodyPr/>
                    <a:lstStyle/>
                    <a:p>
                      <a:pPr marL="0" algn="ctr" rtl="0" eaLnBrk="1" latinLnBrk="0" hangingPunct="1"/>
                      <a:r>
                        <a:rPr kumimoji="0" lang="it-IT" sz="1200" kern="1200" dirty="0" smtClean="0">
                          <a:solidFill>
                            <a:schemeClr val="tx1"/>
                          </a:solidFill>
                          <a:latin typeface="+mn-lt"/>
                          <a:ea typeface="+mn-ea"/>
                          <a:cs typeface="+mn-cs"/>
                        </a:rPr>
                        <a:t>Entro massimo 24 mesi dalla data di concessione, con possibilità di proroga per un massimo di 30 mesi complessivi</a:t>
                      </a:r>
                      <a:endParaRPr kumimoji="0" lang="it-IT" sz="1200" kern="1200" dirty="0">
                        <a:solidFill>
                          <a:schemeClr val="tx1"/>
                        </a:solidFill>
                        <a:latin typeface="+mn-lt"/>
                        <a:ea typeface="+mn-ea"/>
                        <a:cs typeface="+mn-cs"/>
                      </a:endParaRPr>
                    </a:p>
                  </a:txBody>
                  <a:tcPr>
                    <a:solidFill>
                      <a:schemeClr val="accent5">
                        <a:lumMod val="20000"/>
                        <a:lumOff val="80000"/>
                      </a:schemeClr>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it-IT" sz="1200" kern="1200" dirty="0" smtClean="0">
                          <a:solidFill>
                            <a:schemeClr val="tx1"/>
                          </a:solidFill>
                          <a:latin typeface="+mn-lt"/>
                          <a:ea typeface="+mn-ea"/>
                          <a:cs typeface="+mn-cs"/>
                        </a:rPr>
                        <a:t>Rendicontazione finale delle spese</a:t>
                      </a:r>
                    </a:p>
                    <a:p>
                      <a:pPr algn="ctr"/>
                      <a:endParaRPr lang="it-IT" sz="1200" dirty="0">
                        <a:solidFill>
                          <a:schemeClr val="tx1"/>
                        </a:solidFill>
                      </a:endParaRPr>
                    </a:p>
                  </a:txBody>
                  <a:tcP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it-IT" sz="1200" kern="1200" dirty="0" smtClean="0">
                          <a:solidFill>
                            <a:schemeClr val="tx1"/>
                          </a:solidFill>
                          <a:latin typeface="+mn-lt"/>
                          <a:ea typeface="+mn-ea"/>
                          <a:cs typeface="+mn-cs"/>
                        </a:rPr>
                        <a:t>Beneficiario</a:t>
                      </a:r>
                    </a:p>
                    <a:p>
                      <a:pPr algn="ctr"/>
                      <a:endParaRPr lang="it-IT" sz="1200" dirty="0">
                        <a:solidFill>
                          <a:schemeClr val="tx1"/>
                        </a:solidFill>
                      </a:endParaRPr>
                    </a:p>
                  </a:txBody>
                  <a:tcP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it-IT" sz="1200" kern="1200" dirty="0" smtClean="0">
                          <a:solidFill>
                            <a:schemeClr val="tx1"/>
                          </a:solidFill>
                          <a:latin typeface="+mn-lt"/>
                          <a:ea typeface="+mn-ea"/>
                          <a:cs typeface="+mn-cs"/>
                        </a:rPr>
                        <a:t>Entro 60 giorni dalla data di conclusione del progetto</a:t>
                      </a:r>
                    </a:p>
                    <a:p>
                      <a:pPr algn="ctr"/>
                      <a:endParaRPr lang="it-IT" sz="1200" dirty="0">
                        <a:solidFill>
                          <a:schemeClr val="tx1"/>
                        </a:solidFill>
                      </a:endParaRPr>
                    </a:p>
                  </a:txBody>
                  <a:tcPr>
                    <a:solidFill>
                      <a:schemeClr val="accent6">
                        <a:lumMod val="20000"/>
                        <a:lumOff val="80000"/>
                      </a:schemeClr>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it-IT" sz="1200" kern="1200" dirty="0" smtClean="0">
                          <a:solidFill>
                            <a:schemeClr val="tx1"/>
                          </a:solidFill>
                          <a:latin typeface="+mn-lt"/>
                          <a:ea typeface="+mn-ea"/>
                          <a:cs typeface="+mn-cs"/>
                        </a:rPr>
                        <a:t>Esame rendicontazione parziale/finale delle spese</a:t>
                      </a:r>
                    </a:p>
                  </a:txBody>
                  <a:tcP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it-IT" sz="1200" kern="1200" dirty="0" err="1" smtClean="0">
                          <a:solidFill>
                            <a:schemeClr val="tx1"/>
                          </a:solidFill>
                          <a:latin typeface="+mn-lt"/>
                          <a:ea typeface="+mn-ea"/>
                          <a:cs typeface="+mn-cs"/>
                        </a:rPr>
                        <a:t>Finpiemonte</a:t>
                      </a:r>
                      <a:r>
                        <a:rPr kumimoji="0" lang="it-IT" sz="1200" kern="1200" dirty="0" smtClean="0">
                          <a:solidFill>
                            <a:schemeClr val="tx1"/>
                          </a:solidFill>
                          <a:latin typeface="+mn-lt"/>
                          <a:ea typeface="+mn-ea"/>
                          <a:cs typeface="+mn-cs"/>
                        </a:rPr>
                        <a:t>/Regione Valle d’Aosta</a:t>
                      </a:r>
                    </a:p>
                  </a:txBody>
                  <a:tcP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it-IT" sz="1200" kern="1200" dirty="0" smtClean="0">
                          <a:solidFill>
                            <a:schemeClr val="tx1"/>
                          </a:solidFill>
                          <a:latin typeface="+mn-lt"/>
                          <a:ea typeface="+mn-ea"/>
                          <a:cs typeface="+mn-cs"/>
                        </a:rPr>
                        <a:t>Entro 90 giorni dalla ricezione del rendiconto </a:t>
                      </a:r>
                    </a:p>
                  </a:txBody>
                  <a:tcPr>
                    <a:solidFill>
                      <a:schemeClr val="accent5">
                        <a:lumMod val="20000"/>
                        <a:lumOff val="80000"/>
                      </a:schemeClr>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it-IT" sz="1200" kern="1200" dirty="0" smtClean="0">
                          <a:solidFill>
                            <a:schemeClr val="tx1"/>
                          </a:solidFill>
                          <a:latin typeface="+mn-lt"/>
                          <a:ea typeface="+mn-ea"/>
                          <a:cs typeface="+mn-cs"/>
                        </a:rPr>
                        <a:t>Erogazione del contributo </a:t>
                      </a:r>
                    </a:p>
                  </a:txBody>
                  <a:tcP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it-IT" sz="1200" kern="1200" dirty="0" err="1" smtClean="0">
                          <a:solidFill>
                            <a:schemeClr val="tx1"/>
                          </a:solidFill>
                          <a:latin typeface="+mn-lt"/>
                          <a:ea typeface="+mn-ea"/>
                          <a:cs typeface="+mn-cs"/>
                        </a:rPr>
                        <a:t>Finpiemonte</a:t>
                      </a:r>
                      <a:r>
                        <a:rPr kumimoji="0" lang="it-IT" sz="1200" kern="1200" dirty="0" smtClean="0">
                          <a:solidFill>
                            <a:schemeClr val="tx1"/>
                          </a:solidFill>
                          <a:latin typeface="+mn-lt"/>
                          <a:ea typeface="+mn-ea"/>
                          <a:cs typeface="+mn-cs"/>
                        </a:rPr>
                        <a:t>/Regione Valle d’Aosta</a:t>
                      </a:r>
                    </a:p>
                  </a:txBody>
                  <a:tcP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it-IT" sz="1200" kern="1200" dirty="0" smtClean="0">
                          <a:solidFill>
                            <a:schemeClr val="tx1"/>
                          </a:solidFill>
                          <a:latin typeface="+mn-lt"/>
                          <a:ea typeface="+mn-ea"/>
                          <a:cs typeface="+mn-cs"/>
                        </a:rPr>
                        <a:t>Entro 60 giorni dall’approvazione della relativa rendicontazione (fatta salva l’indisponibilità delle risorse)</a:t>
                      </a:r>
                    </a:p>
                  </a:txBody>
                  <a:tcPr>
                    <a:solidFill>
                      <a:schemeClr val="accent6">
                        <a:lumMod val="20000"/>
                        <a:lumOff val="80000"/>
                      </a:schemeClr>
                    </a:solidFill>
                  </a:tcPr>
                </a:tc>
              </a:tr>
            </a:tbl>
          </a:graphicData>
        </a:graphic>
      </p:graphicFrame>
    </p:spTree>
    <p:extLst>
      <p:ext uri="{BB962C8B-B14F-4D97-AF65-F5344CB8AC3E}">
        <p14:creationId xmlns:p14="http://schemas.microsoft.com/office/powerpoint/2010/main" val="129413824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116632"/>
            <a:ext cx="7679196" cy="484996"/>
          </a:xfrm>
        </p:spPr>
        <p:txBody>
          <a:bodyPr>
            <a:normAutofit fontScale="90000"/>
          </a:bodyPr>
          <a:lstStyle/>
          <a:p>
            <a:pPr algn="ctr"/>
            <a:r>
              <a:rPr lang="it-IT" dirty="0" smtClean="0"/>
              <a:t>Criteri di valutazione</a:t>
            </a:r>
            <a:endParaRPr lang="it-IT" dirty="0"/>
          </a:p>
        </p:txBody>
      </p:sp>
      <p:sp>
        <p:nvSpPr>
          <p:cNvPr id="6" name="CasellaDiTesto 5"/>
          <p:cNvSpPr txBox="1"/>
          <p:nvPr/>
        </p:nvSpPr>
        <p:spPr>
          <a:xfrm>
            <a:off x="1043608" y="3933056"/>
            <a:ext cx="7920880" cy="2606867"/>
          </a:xfrm>
          <a:prstGeom prst="rect">
            <a:avLst/>
          </a:prstGeom>
          <a:noFill/>
        </p:spPr>
        <p:txBody>
          <a:bodyPr wrap="square" rtlCol="0">
            <a:spAutoFit/>
          </a:bodyPr>
          <a:lstStyle/>
          <a:p>
            <a:pPr algn="just"/>
            <a:r>
              <a:rPr lang="it-IT" sz="1600" dirty="0"/>
              <a:t>Per i soli progetti che siano stati giudicati finanziabili, </a:t>
            </a:r>
            <a:r>
              <a:rPr lang="it-IT" sz="1600" dirty="0" err="1"/>
              <a:t>Finpiemonte</a:t>
            </a:r>
            <a:r>
              <a:rPr lang="it-IT" sz="1600" dirty="0"/>
              <a:t> procederà a richiedere la seguente documentazione:</a:t>
            </a:r>
          </a:p>
          <a:p>
            <a:pPr marL="448056" lvl="0" indent="-384048" algn="just">
              <a:lnSpc>
                <a:spcPct val="80000"/>
              </a:lnSpc>
              <a:spcBef>
                <a:spcPct val="20000"/>
              </a:spcBef>
              <a:buClr>
                <a:schemeClr val="accent1"/>
              </a:buClr>
              <a:buSzPct val="80000"/>
              <a:buFont typeface="Wingdings 2"/>
              <a:buChar char=""/>
            </a:pPr>
            <a:r>
              <a:rPr lang="it-IT" sz="1600" dirty="0"/>
              <a:t>ATTESTAZIONE DI AVVENUTA IDENTIFICAZIONE PREVISTA DALLA NORMATIVA ANTIRICICLAGGIO;</a:t>
            </a:r>
          </a:p>
          <a:p>
            <a:pPr marL="448056" lvl="0" indent="-384048" algn="just">
              <a:lnSpc>
                <a:spcPct val="80000"/>
              </a:lnSpc>
              <a:spcBef>
                <a:spcPct val="20000"/>
              </a:spcBef>
              <a:buClr>
                <a:schemeClr val="accent1"/>
              </a:buClr>
              <a:buSzPct val="80000"/>
              <a:buFont typeface="Wingdings 2"/>
              <a:buChar char=""/>
            </a:pPr>
            <a:r>
              <a:rPr lang="it-IT" sz="1600" dirty="0"/>
              <a:t>DIHIARAZIONI AI FINI DELLA NORMATIVA ANTIMAFIA (solo nel caso in cui sia richiesto un contributo di importo superiore a € 150.000,00);</a:t>
            </a:r>
          </a:p>
          <a:p>
            <a:pPr marL="448056" lvl="0" indent="-384048" algn="just">
              <a:lnSpc>
                <a:spcPct val="80000"/>
              </a:lnSpc>
              <a:spcBef>
                <a:spcPct val="20000"/>
              </a:spcBef>
              <a:buClr>
                <a:schemeClr val="accent1"/>
              </a:buClr>
              <a:buSzPct val="80000"/>
              <a:buFont typeface="Wingdings 2"/>
              <a:buChar char=""/>
            </a:pPr>
            <a:r>
              <a:rPr lang="it-IT" sz="1600" dirty="0"/>
              <a:t>DICHIARAZIONE “</a:t>
            </a:r>
            <a:r>
              <a:rPr lang="it-IT" sz="1600" dirty="0" smtClean="0"/>
              <a:t>DEGGENDORF;</a:t>
            </a:r>
            <a:endParaRPr lang="it-IT" sz="1600" dirty="0"/>
          </a:p>
          <a:p>
            <a:pPr marL="448056" lvl="0" indent="-384048" algn="just">
              <a:lnSpc>
                <a:spcPct val="80000"/>
              </a:lnSpc>
              <a:spcBef>
                <a:spcPct val="20000"/>
              </a:spcBef>
              <a:buClr>
                <a:schemeClr val="accent1"/>
              </a:buClr>
              <a:buSzPct val="80000"/>
              <a:buFont typeface="Wingdings 2"/>
              <a:buChar char=""/>
            </a:pPr>
            <a:r>
              <a:rPr lang="it-IT" sz="1600" dirty="0"/>
              <a:t>ACCORDO CONTRATTUALE (ATI/ATS o altra forma ritenuta valida dallo Stato italiano).</a:t>
            </a:r>
          </a:p>
          <a:p>
            <a:pPr algn="just"/>
            <a:r>
              <a:rPr lang="it-IT" sz="1600" dirty="0" smtClean="0"/>
              <a:t>l moduli sono disponibili sul sito </a:t>
            </a:r>
            <a:r>
              <a:rPr lang="it-IT" sz="1600" b="1" u="sng" dirty="0" smtClean="0"/>
              <a:t>www.finpiemonte.it</a:t>
            </a:r>
            <a:r>
              <a:rPr lang="it-IT" sz="1600" b="1" dirty="0" smtClean="0"/>
              <a:t>  </a:t>
            </a:r>
            <a:r>
              <a:rPr lang="it-IT" sz="1600" dirty="0" smtClean="0"/>
              <a:t>nella sezione “modulistica”.</a:t>
            </a:r>
            <a:endParaRPr lang="it-IT" sz="1600" b="1" i="1" cap="small" dirty="0" smtClean="0"/>
          </a:p>
          <a:p>
            <a:pPr marL="171450" lvl="0" indent="-171450">
              <a:buFont typeface="Arial" panose="020B0604020202020204" pitchFamily="34" charset="0"/>
              <a:buChar char="•"/>
            </a:pPr>
            <a:endParaRPr lang="it-IT" sz="1300" dirty="0"/>
          </a:p>
        </p:txBody>
      </p:sp>
      <p:graphicFrame>
        <p:nvGraphicFramePr>
          <p:cNvPr id="7" name="Tabella 6"/>
          <p:cNvGraphicFramePr>
            <a:graphicFrameLocks noGrp="1"/>
          </p:cNvGraphicFramePr>
          <p:nvPr>
            <p:extLst>
              <p:ext uri="{D42A27DB-BD31-4B8C-83A1-F6EECF244321}">
                <p14:modId xmlns:p14="http://schemas.microsoft.com/office/powerpoint/2010/main" val="2681398731"/>
              </p:ext>
            </p:extLst>
          </p:nvPr>
        </p:nvGraphicFramePr>
        <p:xfrm>
          <a:off x="1187624" y="764704"/>
          <a:ext cx="7488832" cy="3098800"/>
        </p:xfrm>
        <a:graphic>
          <a:graphicData uri="http://schemas.openxmlformats.org/drawingml/2006/table">
            <a:tbl>
              <a:tblPr firstRow="1" bandRow="1">
                <a:tableStyleId>{5C22544A-7EE6-4342-B048-85BDC9FD1C3A}</a:tableStyleId>
              </a:tblPr>
              <a:tblGrid>
                <a:gridCol w="3980727"/>
                <a:gridCol w="1769212"/>
                <a:gridCol w="1738893"/>
              </a:tblGrid>
              <a:tr h="370840">
                <a:tc>
                  <a:txBody>
                    <a:bodyPr/>
                    <a:lstStyle/>
                    <a:p>
                      <a:pPr algn="ctr"/>
                      <a:r>
                        <a:rPr lang="it-IT" sz="1600" dirty="0" smtClean="0">
                          <a:solidFill>
                            <a:srgbClr val="FFFFFF"/>
                          </a:solidFill>
                        </a:rPr>
                        <a:t>Criteri di valutazione</a:t>
                      </a:r>
                      <a:endParaRPr lang="it-IT" sz="1600" dirty="0">
                        <a:solidFill>
                          <a:srgbClr val="FFFFFF"/>
                        </a:solidFill>
                      </a:endParaRPr>
                    </a:p>
                  </a:txBody>
                  <a:tcPr anchor="ctr"/>
                </a:tc>
                <a:tc>
                  <a:txBody>
                    <a:bodyPr/>
                    <a:lstStyle/>
                    <a:p>
                      <a:pPr algn="ctr"/>
                      <a:r>
                        <a:rPr lang="it-IT" sz="1600" dirty="0" smtClean="0">
                          <a:solidFill>
                            <a:srgbClr val="FFFFFF"/>
                          </a:solidFill>
                        </a:rPr>
                        <a:t>Punteggio</a:t>
                      </a:r>
                    </a:p>
                    <a:p>
                      <a:pPr algn="ctr"/>
                      <a:r>
                        <a:rPr lang="it-IT" sz="1600" dirty="0" smtClean="0">
                          <a:solidFill>
                            <a:srgbClr val="FFFFFF"/>
                          </a:solidFill>
                        </a:rPr>
                        <a:t>massimo</a:t>
                      </a:r>
                      <a:endParaRPr lang="it-IT" sz="1600" dirty="0">
                        <a:solidFill>
                          <a:srgbClr val="FFFFFF"/>
                        </a:solidFill>
                      </a:endParaRPr>
                    </a:p>
                  </a:txBody>
                  <a:tcPr anchor="ctr"/>
                </a:tc>
                <a:tc>
                  <a:txBody>
                    <a:bodyPr/>
                    <a:lstStyle/>
                    <a:p>
                      <a:pPr algn="ctr"/>
                      <a:r>
                        <a:rPr lang="it-IT" sz="1600" dirty="0" smtClean="0">
                          <a:solidFill>
                            <a:srgbClr val="FFFFFF"/>
                          </a:solidFill>
                        </a:rPr>
                        <a:t>Punteggio</a:t>
                      </a:r>
                    </a:p>
                    <a:p>
                      <a:pPr algn="ctr"/>
                      <a:r>
                        <a:rPr lang="it-IT" sz="1600" dirty="0" smtClean="0">
                          <a:solidFill>
                            <a:srgbClr val="FFFFFF"/>
                          </a:solidFill>
                        </a:rPr>
                        <a:t>minimo</a:t>
                      </a:r>
                      <a:endParaRPr lang="it-IT" sz="1600" dirty="0">
                        <a:solidFill>
                          <a:srgbClr val="FFFFFF"/>
                        </a:solidFill>
                      </a:endParaRPr>
                    </a:p>
                  </a:txBody>
                  <a:tcPr anchor="ct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400" kern="1200" dirty="0" smtClean="0">
                          <a:solidFill>
                            <a:schemeClr val="tx1"/>
                          </a:solidFill>
                          <a:latin typeface="+mn-lt"/>
                          <a:ea typeface="+mn-ea"/>
                          <a:cs typeface="+mn-cs"/>
                        </a:rPr>
                        <a:t>Qualità della progettazione</a:t>
                      </a:r>
                    </a:p>
                  </a:txBody>
                  <a:tcPr anchor="ctr">
                    <a:solidFill>
                      <a:schemeClr val="accent6">
                        <a:lumMod val="20000"/>
                        <a:lumOff val="80000"/>
                      </a:schemeClr>
                    </a:solidFill>
                  </a:tcPr>
                </a:tc>
                <a:tc>
                  <a:txBody>
                    <a:bodyPr/>
                    <a:lstStyle/>
                    <a:p>
                      <a:pPr algn="ctr"/>
                      <a:r>
                        <a:rPr lang="it-IT" sz="1400" dirty="0" smtClean="0">
                          <a:solidFill>
                            <a:schemeClr val="tx1"/>
                          </a:solidFill>
                        </a:rPr>
                        <a:t>10</a:t>
                      </a:r>
                      <a:endParaRPr lang="it-IT" sz="1400" dirty="0">
                        <a:solidFill>
                          <a:schemeClr val="tx1"/>
                        </a:solidFill>
                      </a:endParaRPr>
                    </a:p>
                  </a:txBody>
                  <a:tcPr anchor="ctr">
                    <a:solidFill>
                      <a:schemeClr val="accent6">
                        <a:lumMod val="20000"/>
                        <a:lumOff val="80000"/>
                      </a:schemeClr>
                    </a:solidFill>
                  </a:tcPr>
                </a:tc>
                <a:tc>
                  <a:txBody>
                    <a:bodyPr/>
                    <a:lstStyle/>
                    <a:p>
                      <a:pPr algn="ctr"/>
                      <a:r>
                        <a:rPr lang="it-IT" sz="1400" dirty="0" smtClean="0">
                          <a:solidFill>
                            <a:schemeClr val="tx1"/>
                          </a:solidFill>
                        </a:rPr>
                        <a:t>7</a:t>
                      </a:r>
                      <a:endParaRPr lang="it-IT" sz="1400" dirty="0">
                        <a:solidFill>
                          <a:schemeClr val="tx1"/>
                        </a:solidFill>
                      </a:endParaRPr>
                    </a:p>
                  </a:txBody>
                  <a:tcPr anchor="ctr">
                    <a:solidFill>
                      <a:schemeClr val="accent6">
                        <a:lumMod val="20000"/>
                        <a:lumOff val="80000"/>
                      </a:schemeClr>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400" kern="1200" dirty="0" smtClean="0">
                          <a:solidFill>
                            <a:schemeClr val="tx1"/>
                          </a:solidFill>
                          <a:latin typeface="+mn-lt"/>
                          <a:ea typeface="+mn-ea"/>
                          <a:cs typeface="+mn-cs"/>
                        </a:rPr>
                        <a:t>Validità tecnico-scientifica e livello di innovatività dei contenuti e delle metodologie</a:t>
                      </a:r>
                    </a:p>
                  </a:txBody>
                  <a:tcPr anchor="ctr">
                    <a:solidFill>
                      <a:schemeClr val="accent5">
                        <a:lumMod val="20000"/>
                        <a:lumOff val="80000"/>
                      </a:schemeClr>
                    </a:solidFill>
                  </a:tcPr>
                </a:tc>
                <a:tc>
                  <a:txBody>
                    <a:bodyPr/>
                    <a:lstStyle/>
                    <a:p>
                      <a:pPr algn="ctr"/>
                      <a:r>
                        <a:rPr lang="it-IT" sz="1400" dirty="0" smtClean="0">
                          <a:solidFill>
                            <a:schemeClr val="tx1"/>
                          </a:solidFill>
                        </a:rPr>
                        <a:t>35</a:t>
                      </a:r>
                      <a:endParaRPr lang="it-IT" sz="1400" dirty="0">
                        <a:solidFill>
                          <a:schemeClr val="tx1"/>
                        </a:solidFill>
                      </a:endParaRPr>
                    </a:p>
                  </a:txBody>
                  <a:tcPr anchor="ctr">
                    <a:solidFill>
                      <a:schemeClr val="accent5">
                        <a:lumMod val="20000"/>
                        <a:lumOff val="80000"/>
                      </a:schemeClr>
                    </a:solidFill>
                  </a:tcPr>
                </a:tc>
                <a:tc>
                  <a:txBody>
                    <a:bodyPr/>
                    <a:lstStyle/>
                    <a:p>
                      <a:pPr algn="ctr"/>
                      <a:r>
                        <a:rPr lang="it-IT" sz="1400" dirty="0" smtClean="0">
                          <a:solidFill>
                            <a:schemeClr val="tx1"/>
                          </a:solidFill>
                        </a:rPr>
                        <a:t>27</a:t>
                      </a:r>
                      <a:endParaRPr lang="it-IT" sz="1400" dirty="0">
                        <a:solidFill>
                          <a:schemeClr val="tx1"/>
                        </a:solidFill>
                      </a:endParaRPr>
                    </a:p>
                  </a:txBody>
                  <a:tcPr anchor="ctr">
                    <a:solidFill>
                      <a:schemeClr val="accent5">
                        <a:lumMod val="20000"/>
                        <a:lumOff val="80000"/>
                      </a:schemeClr>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400" kern="1200" dirty="0" smtClean="0">
                          <a:solidFill>
                            <a:schemeClr val="tx1"/>
                          </a:solidFill>
                          <a:latin typeface="+mn-lt"/>
                          <a:ea typeface="+mn-ea"/>
                          <a:cs typeface="+mn-cs"/>
                        </a:rPr>
                        <a:t>Qualità, idoneità e appropriatezza della partnership e degli attori coinvolti</a:t>
                      </a:r>
                    </a:p>
                  </a:txBody>
                  <a:tcPr anchor="ctr">
                    <a:solidFill>
                      <a:schemeClr val="accent6">
                        <a:lumMod val="20000"/>
                        <a:lumOff val="80000"/>
                      </a:schemeClr>
                    </a:solidFill>
                  </a:tcPr>
                </a:tc>
                <a:tc>
                  <a:txBody>
                    <a:bodyPr/>
                    <a:lstStyle/>
                    <a:p>
                      <a:pPr algn="ctr"/>
                      <a:r>
                        <a:rPr lang="it-IT" sz="1400" dirty="0" smtClean="0">
                          <a:solidFill>
                            <a:schemeClr val="tx1"/>
                          </a:solidFill>
                        </a:rPr>
                        <a:t>20</a:t>
                      </a:r>
                      <a:endParaRPr lang="it-IT" sz="1400" dirty="0">
                        <a:solidFill>
                          <a:schemeClr val="tx1"/>
                        </a:solidFill>
                      </a:endParaRPr>
                    </a:p>
                  </a:txBody>
                  <a:tcPr anchor="ctr">
                    <a:solidFill>
                      <a:schemeClr val="accent6">
                        <a:lumMod val="20000"/>
                        <a:lumOff val="80000"/>
                      </a:schemeClr>
                    </a:solidFill>
                  </a:tcPr>
                </a:tc>
                <a:tc>
                  <a:txBody>
                    <a:bodyPr/>
                    <a:lstStyle/>
                    <a:p>
                      <a:pPr algn="ctr"/>
                      <a:r>
                        <a:rPr lang="it-IT" sz="1400" dirty="0" smtClean="0">
                          <a:solidFill>
                            <a:schemeClr val="tx1"/>
                          </a:solidFill>
                        </a:rPr>
                        <a:t>15</a:t>
                      </a:r>
                      <a:endParaRPr lang="it-IT" sz="1400" dirty="0">
                        <a:solidFill>
                          <a:schemeClr val="tx1"/>
                        </a:solidFill>
                      </a:endParaRPr>
                    </a:p>
                  </a:txBody>
                  <a:tcPr anchor="ctr">
                    <a:solidFill>
                      <a:schemeClr val="accent6">
                        <a:lumMod val="20000"/>
                        <a:lumOff val="80000"/>
                      </a:schemeClr>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400" kern="1200" dirty="0" smtClean="0">
                          <a:solidFill>
                            <a:schemeClr val="tx1"/>
                          </a:solidFill>
                          <a:latin typeface="+mn-lt"/>
                          <a:ea typeface="+mn-ea"/>
                          <a:cs typeface="+mn-cs"/>
                        </a:rPr>
                        <a:t>Congruità e pertinenza dei costi</a:t>
                      </a:r>
                    </a:p>
                  </a:txBody>
                  <a:tcPr anchor="ctr">
                    <a:solidFill>
                      <a:schemeClr val="accent5">
                        <a:lumMod val="20000"/>
                        <a:lumOff val="80000"/>
                      </a:schemeClr>
                    </a:solidFill>
                  </a:tcPr>
                </a:tc>
                <a:tc>
                  <a:txBody>
                    <a:bodyPr/>
                    <a:lstStyle/>
                    <a:p>
                      <a:pPr algn="ctr"/>
                      <a:r>
                        <a:rPr lang="it-IT" sz="1400" dirty="0" smtClean="0">
                          <a:solidFill>
                            <a:schemeClr val="tx1"/>
                          </a:solidFill>
                        </a:rPr>
                        <a:t>10</a:t>
                      </a:r>
                      <a:endParaRPr lang="it-IT" sz="1400" dirty="0">
                        <a:solidFill>
                          <a:schemeClr val="tx1"/>
                        </a:solidFill>
                      </a:endParaRPr>
                    </a:p>
                  </a:txBody>
                  <a:tcPr anchor="ctr">
                    <a:solidFill>
                      <a:schemeClr val="accent5">
                        <a:lumMod val="20000"/>
                        <a:lumOff val="80000"/>
                      </a:schemeClr>
                    </a:solidFill>
                  </a:tcPr>
                </a:tc>
                <a:tc>
                  <a:txBody>
                    <a:bodyPr/>
                    <a:lstStyle/>
                    <a:p>
                      <a:pPr algn="ctr"/>
                      <a:r>
                        <a:rPr lang="it-IT" sz="1400" dirty="0" smtClean="0">
                          <a:solidFill>
                            <a:schemeClr val="tx1"/>
                          </a:solidFill>
                        </a:rPr>
                        <a:t>7</a:t>
                      </a:r>
                      <a:endParaRPr lang="it-IT" sz="1400" dirty="0">
                        <a:solidFill>
                          <a:schemeClr val="tx1"/>
                        </a:solidFill>
                      </a:endParaRPr>
                    </a:p>
                  </a:txBody>
                  <a:tcPr anchor="ctr">
                    <a:solidFill>
                      <a:schemeClr val="accent5">
                        <a:lumMod val="20000"/>
                        <a:lumOff val="80000"/>
                      </a:schemeClr>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400" kern="1200" dirty="0" smtClean="0">
                          <a:solidFill>
                            <a:schemeClr val="tx1"/>
                          </a:solidFill>
                          <a:latin typeface="+mn-lt"/>
                          <a:ea typeface="+mn-ea"/>
                          <a:cs typeface="+mn-cs"/>
                        </a:rPr>
                        <a:t>Ricadute e impatti attesi</a:t>
                      </a:r>
                    </a:p>
                  </a:txBody>
                  <a:tcPr anchor="ctr">
                    <a:solidFill>
                      <a:schemeClr val="accent6">
                        <a:lumMod val="20000"/>
                        <a:lumOff val="80000"/>
                      </a:schemeClr>
                    </a:solidFill>
                  </a:tcPr>
                </a:tc>
                <a:tc>
                  <a:txBody>
                    <a:bodyPr/>
                    <a:lstStyle/>
                    <a:p>
                      <a:pPr algn="ctr"/>
                      <a:r>
                        <a:rPr lang="it-IT" sz="1400" dirty="0" smtClean="0">
                          <a:solidFill>
                            <a:schemeClr val="tx1"/>
                          </a:solidFill>
                        </a:rPr>
                        <a:t>25</a:t>
                      </a:r>
                      <a:endParaRPr lang="it-IT" sz="1400" dirty="0">
                        <a:solidFill>
                          <a:schemeClr val="tx1"/>
                        </a:solidFill>
                      </a:endParaRPr>
                    </a:p>
                  </a:txBody>
                  <a:tcPr anchor="ctr">
                    <a:solidFill>
                      <a:schemeClr val="accent6">
                        <a:lumMod val="20000"/>
                        <a:lumOff val="80000"/>
                      </a:schemeClr>
                    </a:solidFill>
                  </a:tcPr>
                </a:tc>
                <a:tc>
                  <a:txBody>
                    <a:bodyPr/>
                    <a:lstStyle/>
                    <a:p>
                      <a:pPr algn="ctr"/>
                      <a:r>
                        <a:rPr lang="it-IT" sz="1400" dirty="0" smtClean="0">
                          <a:solidFill>
                            <a:schemeClr val="tx1"/>
                          </a:solidFill>
                        </a:rPr>
                        <a:t>19</a:t>
                      </a:r>
                      <a:endParaRPr lang="it-IT" sz="1400" dirty="0">
                        <a:solidFill>
                          <a:schemeClr val="tx1"/>
                        </a:solidFill>
                      </a:endParaRPr>
                    </a:p>
                  </a:txBody>
                  <a:tcPr anchor="ctr">
                    <a:solidFill>
                      <a:schemeClr val="accent6">
                        <a:lumMod val="20000"/>
                        <a:lumOff val="80000"/>
                      </a:schemeClr>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400" b="1" kern="1200" dirty="0" smtClean="0">
                          <a:solidFill>
                            <a:schemeClr val="tx1"/>
                          </a:solidFill>
                          <a:latin typeface="+mn-lt"/>
                          <a:ea typeface="+mn-ea"/>
                          <a:cs typeface="+mn-cs"/>
                        </a:rPr>
                        <a:t>Totale</a:t>
                      </a:r>
                    </a:p>
                  </a:txBody>
                  <a:tcPr anchor="ctr">
                    <a:solidFill>
                      <a:schemeClr val="accent5">
                        <a:lumMod val="20000"/>
                        <a:lumOff val="80000"/>
                      </a:schemeClr>
                    </a:solidFill>
                  </a:tcPr>
                </a:tc>
                <a:tc>
                  <a:txBody>
                    <a:bodyPr/>
                    <a:lstStyle/>
                    <a:p>
                      <a:pPr algn="ctr"/>
                      <a:r>
                        <a:rPr lang="it-IT" sz="1400" b="1" dirty="0" smtClean="0">
                          <a:solidFill>
                            <a:schemeClr val="tx1"/>
                          </a:solidFill>
                        </a:rPr>
                        <a:t>100</a:t>
                      </a:r>
                      <a:endParaRPr lang="it-IT" sz="1400" b="1" dirty="0">
                        <a:solidFill>
                          <a:schemeClr val="tx1"/>
                        </a:solidFill>
                      </a:endParaRPr>
                    </a:p>
                  </a:txBody>
                  <a:tcPr anchor="ctr">
                    <a:solidFill>
                      <a:schemeClr val="accent5">
                        <a:lumMod val="20000"/>
                        <a:lumOff val="80000"/>
                      </a:schemeClr>
                    </a:solidFill>
                  </a:tcPr>
                </a:tc>
                <a:tc>
                  <a:txBody>
                    <a:bodyPr/>
                    <a:lstStyle/>
                    <a:p>
                      <a:pPr algn="ctr"/>
                      <a:r>
                        <a:rPr lang="it-IT" sz="1400" b="1" dirty="0" smtClean="0">
                          <a:solidFill>
                            <a:schemeClr val="tx1"/>
                          </a:solidFill>
                        </a:rPr>
                        <a:t>75</a:t>
                      </a:r>
                      <a:endParaRPr lang="it-IT" sz="1400" b="1" dirty="0">
                        <a:solidFill>
                          <a:schemeClr val="tx1"/>
                        </a:solidFill>
                      </a:endParaRPr>
                    </a:p>
                  </a:txBody>
                  <a:tcPr anchor="ctr">
                    <a:solidFill>
                      <a:schemeClr val="accent5">
                        <a:lumMod val="20000"/>
                        <a:lumOff val="80000"/>
                      </a:schemeClr>
                    </a:solidFill>
                  </a:tcPr>
                </a:tc>
              </a:tr>
            </a:tbl>
          </a:graphicData>
        </a:graphic>
      </p:graphicFrame>
    </p:spTree>
    <p:extLst>
      <p:ext uri="{BB962C8B-B14F-4D97-AF65-F5344CB8AC3E}">
        <p14:creationId xmlns:p14="http://schemas.microsoft.com/office/powerpoint/2010/main" val="418639658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483518"/>
            <a:ext cx="7725544" cy="1145282"/>
          </a:xfrm>
        </p:spPr>
        <p:txBody>
          <a:bodyPr>
            <a:noAutofit/>
          </a:bodyPr>
          <a:lstStyle/>
          <a:p>
            <a:pPr algn="ctr"/>
            <a:r>
              <a:rPr lang="it-IT" sz="3900" dirty="0" smtClean="0"/>
              <a:t>Modalità di presentazione</a:t>
            </a:r>
            <a:br>
              <a:rPr lang="it-IT" sz="3900" dirty="0" smtClean="0"/>
            </a:br>
            <a:r>
              <a:rPr lang="it-IT" sz="3900" dirty="0" smtClean="0"/>
              <a:t> della domanda</a:t>
            </a:r>
            <a:endParaRPr lang="it-IT" sz="3900" dirty="0"/>
          </a:p>
        </p:txBody>
      </p:sp>
      <p:sp>
        <p:nvSpPr>
          <p:cNvPr id="3" name="Segnaposto contenuto 2"/>
          <p:cNvSpPr>
            <a:spLocks noGrp="1"/>
          </p:cNvSpPr>
          <p:nvPr>
            <p:ph idx="1"/>
          </p:nvPr>
        </p:nvSpPr>
        <p:spPr>
          <a:xfrm>
            <a:off x="1043608" y="2060848"/>
            <a:ext cx="7653536" cy="4464496"/>
          </a:xfrm>
        </p:spPr>
        <p:txBody>
          <a:bodyPr>
            <a:noAutofit/>
          </a:bodyPr>
          <a:lstStyle/>
          <a:p>
            <a:pPr marL="285750" indent="-285750" algn="just">
              <a:buFont typeface="Wingdings 2" panose="05020102010507070707" pitchFamily="18" charset="2"/>
              <a:buChar char=""/>
            </a:pPr>
            <a:r>
              <a:rPr lang="it-IT" sz="1800" b="1" dirty="0"/>
              <a:t>a partire dalle ore 9.00 del 1.02.2017 e fino alle ore 17 del </a:t>
            </a:r>
            <a:r>
              <a:rPr lang="it-IT" sz="1800" b="1" dirty="0" smtClean="0"/>
              <a:t>30.03.2017:</a:t>
            </a:r>
          </a:p>
          <a:p>
            <a:pPr marL="438912" lvl="1" indent="0" algn="just">
              <a:buNone/>
            </a:pPr>
            <a:r>
              <a:rPr lang="it-IT" sz="1800" dirty="0" smtClean="0"/>
              <a:t>tutte </a:t>
            </a:r>
            <a:r>
              <a:rPr lang="it-IT" sz="1800" dirty="0"/>
              <a:t>le imprese dovranno inviare la domanda di agevolazione via internet, compilando il modulo reperibile sul sito</a:t>
            </a:r>
          </a:p>
          <a:p>
            <a:pPr marL="438912" lvl="1" indent="0" algn="just">
              <a:buSzPct val="80000"/>
              <a:buNone/>
              <a:defRPr/>
            </a:pPr>
            <a:r>
              <a:rPr lang="it-IT" sz="1800" u="sng" dirty="0"/>
              <a:t>http://www.regione.piemonte.it/industria/por14_20/bandi.htm. </a:t>
            </a:r>
            <a:r>
              <a:rPr lang="it-IT" sz="1800" b="1" u="sng" dirty="0" smtClean="0">
                <a:solidFill>
                  <a:schemeClr val="bg1"/>
                </a:solidFill>
              </a:rPr>
              <a:t>http</a:t>
            </a:r>
            <a:r>
              <a:rPr lang="it-IT" sz="1800" b="1" u="sng" dirty="0">
                <a:solidFill>
                  <a:schemeClr val="bg1"/>
                </a:solidFill>
              </a:rPr>
              <a:t>://www.regione.piemonte.it/industria/por14_20/bandi.htm</a:t>
            </a:r>
            <a:r>
              <a:rPr lang="it-IT" sz="1800" u="sng" dirty="0">
                <a:solidFill>
                  <a:schemeClr val="bg1"/>
                </a:solidFill>
              </a:rPr>
              <a:t>. </a:t>
            </a:r>
          </a:p>
          <a:p>
            <a:pPr marL="285750" indent="-285750" algn="just">
              <a:buFont typeface="Wingdings 2" panose="05020102010507070707" pitchFamily="18" charset="2"/>
              <a:buChar char=""/>
            </a:pPr>
            <a:r>
              <a:rPr lang="it-IT" sz="1800" b="1" dirty="0"/>
              <a:t>entro il 15.04.2017:</a:t>
            </a:r>
          </a:p>
          <a:p>
            <a:pPr marL="438912" lvl="1" indent="0" algn="just">
              <a:buNone/>
            </a:pPr>
            <a:r>
              <a:rPr lang="it-IT" sz="1800" dirty="0" smtClean="0"/>
              <a:t>il </a:t>
            </a:r>
            <a:r>
              <a:rPr lang="it-IT" sz="1800" dirty="0"/>
              <a:t>Capofila di ciascun progetto deve trasmettere per se stesso e per tutti i partner del progetto, il file di testo delle domande caricate telematicamente, messo a disposizione dal sistema a conclusione della compilazione on line, inviandolo a </a:t>
            </a:r>
            <a:r>
              <a:rPr lang="it-IT" sz="1800" dirty="0" err="1"/>
              <a:t>Finpiemonte</a:t>
            </a:r>
            <a:r>
              <a:rPr lang="it-IT" sz="1800" dirty="0"/>
              <a:t>  via PEC, all’indirizzo </a:t>
            </a:r>
            <a:r>
              <a:rPr lang="it-IT" sz="1800" u="sng" dirty="0" smtClean="0"/>
              <a:t>finanziamenti.finpiemonte@legalmail.it</a:t>
            </a:r>
            <a:r>
              <a:rPr lang="it-IT" sz="1800" b="1" dirty="0" smtClean="0"/>
              <a:t> </a:t>
            </a:r>
            <a:r>
              <a:rPr lang="it-IT" sz="1800" dirty="0"/>
              <a:t>previa apposizione </a:t>
            </a:r>
            <a:r>
              <a:rPr lang="it-IT" sz="1800" dirty="0" smtClean="0"/>
              <a:t>su ciascun modulo di domanda della firma digitale da parte del legale rappresentante o del soggetto delegato con poteri di firma. </a:t>
            </a:r>
          </a:p>
          <a:p>
            <a:pPr marL="0" indent="0" algn="just">
              <a:buNone/>
            </a:pPr>
            <a:endParaRPr lang="it-IT" sz="1800" dirty="0" smtClean="0"/>
          </a:p>
        </p:txBody>
      </p:sp>
    </p:spTree>
    <p:extLst>
      <p:ext uri="{BB962C8B-B14F-4D97-AF65-F5344CB8AC3E}">
        <p14:creationId xmlns:p14="http://schemas.microsoft.com/office/powerpoint/2010/main" val="213070880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116632"/>
            <a:ext cx="7653536" cy="1008112"/>
          </a:xfrm>
        </p:spPr>
        <p:txBody>
          <a:bodyPr>
            <a:normAutofit/>
          </a:bodyPr>
          <a:lstStyle/>
          <a:p>
            <a:pPr algn="ctr"/>
            <a:r>
              <a:rPr lang="it-IT" sz="3200" dirty="0"/>
              <a:t>Modalità di </a:t>
            </a:r>
            <a:r>
              <a:rPr lang="it-IT" sz="3200" dirty="0" smtClean="0"/>
              <a:t>presentazione </a:t>
            </a:r>
            <a:r>
              <a:rPr lang="it-IT" sz="3200" dirty="0"/>
              <a:t>della domanda</a:t>
            </a:r>
          </a:p>
        </p:txBody>
      </p:sp>
      <p:sp>
        <p:nvSpPr>
          <p:cNvPr id="3" name="Rettangolo 2"/>
          <p:cNvSpPr/>
          <p:nvPr/>
        </p:nvSpPr>
        <p:spPr>
          <a:xfrm>
            <a:off x="1043608" y="980728"/>
            <a:ext cx="7716668" cy="5611793"/>
          </a:xfrm>
          <a:prstGeom prst="rect">
            <a:avLst/>
          </a:prstGeom>
        </p:spPr>
        <p:txBody>
          <a:bodyPr wrap="square">
            <a:spAutoFit/>
          </a:bodyPr>
          <a:lstStyle/>
          <a:p>
            <a:pPr algn="just">
              <a:spcAft>
                <a:spcPts val="200"/>
              </a:spcAft>
            </a:pPr>
            <a:r>
              <a:rPr lang="it-IT" sz="1700" dirty="0"/>
              <a:t>Alle domande via PEC deve sempre essere allegata la seguente documentazione:  </a:t>
            </a:r>
          </a:p>
          <a:p>
            <a:pPr marL="285750" indent="-285750" algn="just">
              <a:buClr>
                <a:schemeClr val="accent1"/>
              </a:buClr>
              <a:buSzPct val="80000"/>
              <a:buFont typeface="Wingdings 2" panose="05020102010507070707" pitchFamily="18" charset="2"/>
              <a:buChar char=""/>
            </a:pPr>
            <a:r>
              <a:rPr lang="it-IT" sz="1700" b="1" dirty="0" smtClean="0"/>
              <a:t>copia </a:t>
            </a:r>
            <a:r>
              <a:rPr lang="it-IT" sz="1700" b="1" dirty="0"/>
              <a:t>leggibile di un valido documento di identità </a:t>
            </a:r>
            <a:r>
              <a:rPr lang="it-IT" sz="1700" dirty="0"/>
              <a:t>del legale rappresentante di ciascun soggetto </a:t>
            </a:r>
            <a:r>
              <a:rPr lang="it-IT" sz="1700" dirty="0" smtClean="0"/>
              <a:t>richiedente;</a:t>
            </a:r>
            <a:endParaRPr lang="it-IT" sz="1700" dirty="0"/>
          </a:p>
          <a:p>
            <a:pPr marL="285750" indent="-285750" algn="just">
              <a:buClr>
                <a:schemeClr val="accent1"/>
              </a:buClr>
              <a:buSzPct val="80000"/>
              <a:buFont typeface="Wingdings 2" panose="05020102010507070707" pitchFamily="18" charset="2"/>
              <a:buChar char=""/>
            </a:pPr>
            <a:r>
              <a:rPr lang="it-IT" sz="1700" b="1" dirty="0" smtClean="0"/>
              <a:t>format </a:t>
            </a:r>
            <a:r>
              <a:rPr lang="it-IT" sz="1700" b="1" dirty="0"/>
              <a:t>del progetto</a:t>
            </a:r>
            <a:r>
              <a:rPr lang="it-IT" sz="1700" dirty="0"/>
              <a:t> (in pdf e unico per l’intera partnership);</a:t>
            </a:r>
          </a:p>
          <a:p>
            <a:pPr marL="285750" indent="-285750" algn="just">
              <a:buClr>
                <a:schemeClr val="accent1"/>
              </a:buClr>
              <a:buSzPct val="80000"/>
              <a:buFont typeface="Wingdings 2" panose="05020102010507070707" pitchFamily="18" charset="2"/>
              <a:buChar char=""/>
            </a:pPr>
            <a:r>
              <a:rPr lang="it-IT" sz="1700" b="1" dirty="0" smtClean="0"/>
              <a:t>piano </a:t>
            </a:r>
            <a:r>
              <a:rPr lang="it-IT" sz="1700" b="1" dirty="0"/>
              <a:t>economico-finanziario </a:t>
            </a:r>
            <a:r>
              <a:rPr lang="it-IT" sz="1700" dirty="0"/>
              <a:t>del progetto (in formato </a:t>
            </a:r>
            <a:r>
              <a:rPr lang="it-IT" sz="1700" dirty="0" err="1"/>
              <a:t>excel</a:t>
            </a:r>
            <a:r>
              <a:rPr lang="it-IT" sz="1700" dirty="0"/>
              <a:t> e unico per l’intera partnership);</a:t>
            </a:r>
          </a:p>
          <a:p>
            <a:pPr marL="285750" indent="-285750" algn="just">
              <a:buClr>
                <a:schemeClr val="accent1"/>
              </a:buClr>
              <a:buSzPct val="80000"/>
              <a:buFont typeface="Wingdings 2" panose="05020102010507070707" pitchFamily="18" charset="2"/>
              <a:buChar char=""/>
            </a:pPr>
            <a:r>
              <a:rPr lang="it-IT" sz="1700" b="1" dirty="0" smtClean="0"/>
              <a:t>impegno </a:t>
            </a:r>
            <a:r>
              <a:rPr lang="it-IT" sz="1700" b="1" dirty="0"/>
              <a:t>alla costituzione dell’ATI/ATS</a:t>
            </a:r>
            <a:r>
              <a:rPr lang="it-IT" sz="1700" dirty="0"/>
              <a:t>; </a:t>
            </a:r>
          </a:p>
          <a:p>
            <a:pPr marL="285750" indent="-285750" algn="just">
              <a:buClr>
                <a:schemeClr val="accent1"/>
              </a:buClr>
              <a:buSzPct val="80000"/>
              <a:buFont typeface="Wingdings 2" panose="05020102010507070707" pitchFamily="18" charset="2"/>
              <a:buChar char=""/>
            </a:pPr>
            <a:r>
              <a:rPr lang="it-IT" sz="1700" b="1" dirty="0" smtClean="0"/>
              <a:t>per </a:t>
            </a:r>
            <a:r>
              <a:rPr lang="it-IT" sz="1700" b="1" dirty="0"/>
              <a:t>le PMI innovative </a:t>
            </a:r>
            <a:r>
              <a:rPr lang="it-IT" sz="1700" dirty="0"/>
              <a:t>non iscritte all’apposita sezione del Registro tenuto presso la competente CCIAA, apposita dichiarazione e la relativa documentazione; </a:t>
            </a:r>
          </a:p>
          <a:p>
            <a:pPr marL="285750" indent="-285750" algn="just">
              <a:buClr>
                <a:schemeClr val="accent1"/>
              </a:buClr>
              <a:buSzPct val="80000"/>
              <a:buFont typeface="Wingdings 2" panose="05020102010507070707" pitchFamily="18" charset="2"/>
              <a:buChar char=""/>
            </a:pPr>
            <a:r>
              <a:rPr lang="it-IT" sz="1700" dirty="0" smtClean="0"/>
              <a:t>nel </a:t>
            </a:r>
            <a:r>
              <a:rPr lang="it-IT" sz="1700" dirty="0"/>
              <a:t>caso il piano economico-finanziario preveda spese relative a servizi di consulenza, escluse quelle per la ricerca contrattuale, ai fini della valutazione delle stesse, </a:t>
            </a:r>
            <a:r>
              <a:rPr lang="it-IT" sz="1700" b="1" dirty="0"/>
              <a:t>copia del/i preventivo/i</a:t>
            </a:r>
            <a:r>
              <a:rPr lang="it-IT" sz="1700" dirty="0"/>
              <a:t>;</a:t>
            </a:r>
          </a:p>
          <a:p>
            <a:pPr marL="285750" indent="-285750" algn="just">
              <a:buClr>
                <a:schemeClr val="accent1"/>
              </a:buClr>
              <a:buSzPct val="80000"/>
              <a:buFont typeface="Wingdings 2" panose="05020102010507070707" pitchFamily="18" charset="2"/>
              <a:buChar char=""/>
            </a:pPr>
            <a:r>
              <a:rPr lang="it-IT" sz="1700" dirty="0" smtClean="0"/>
              <a:t>nel </a:t>
            </a:r>
            <a:r>
              <a:rPr lang="it-IT" sz="1700" dirty="0"/>
              <a:t>caso in cui il progetto presentato sia stato insignito del “Seal of </a:t>
            </a:r>
            <a:r>
              <a:rPr lang="it-IT" sz="1700" dirty="0" err="1"/>
              <a:t>Excellence</a:t>
            </a:r>
            <a:r>
              <a:rPr lang="it-IT" sz="1700" dirty="0"/>
              <a:t>”, </a:t>
            </a:r>
            <a:r>
              <a:rPr lang="it-IT" sz="1700" b="1" dirty="0"/>
              <a:t>copia della proposta presentata su </a:t>
            </a:r>
            <a:r>
              <a:rPr lang="it-IT" sz="1700" b="1" dirty="0" err="1"/>
              <a:t>Horizon</a:t>
            </a:r>
            <a:r>
              <a:rPr lang="it-IT" sz="1700" b="1" dirty="0"/>
              <a:t> 2020, unitamente a copia della </a:t>
            </a:r>
            <a:r>
              <a:rPr lang="it-IT" sz="1700" b="1" dirty="0" smtClean="0"/>
              <a:t>valutazione</a:t>
            </a:r>
            <a:r>
              <a:rPr lang="it-IT" sz="1700" dirty="0" smtClean="0"/>
              <a:t>;</a:t>
            </a:r>
          </a:p>
          <a:p>
            <a:pPr marL="285750" indent="-285750" algn="just">
              <a:buClr>
                <a:schemeClr val="accent1"/>
              </a:buClr>
              <a:buSzPct val="80000"/>
              <a:buFont typeface="Wingdings 2" panose="05020102010507070707" pitchFamily="18" charset="2"/>
              <a:buChar char=""/>
            </a:pPr>
            <a:r>
              <a:rPr lang="it-IT" sz="1700" b="1" dirty="0" smtClean="0"/>
              <a:t>attestazione </a:t>
            </a:r>
            <a:r>
              <a:rPr lang="it-IT" sz="1700" b="1" dirty="0"/>
              <a:t>da parte del Soggetto Gestore del Polo </a:t>
            </a:r>
            <a:r>
              <a:rPr lang="it-IT" sz="1700" dirty="0"/>
              <a:t>associato all’area tematica di riferimento circa la coerenza del progetto presentato con la propria Agenda Strategica di Ricerca </a:t>
            </a:r>
            <a:r>
              <a:rPr lang="it-IT" sz="1700" dirty="0" smtClean="0"/>
              <a:t>e </a:t>
            </a:r>
            <a:r>
              <a:rPr lang="it-IT" sz="1700" dirty="0"/>
              <a:t>la </a:t>
            </a:r>
            <a:r>
              <a:rPr lang="it-IT" sz="1700" dirty="0" err="1"/>
              <a:t>candidabilità</a:t>
            </a:r>
            <a:r>
              <a:rPr lang="it-IT" sz="1700" dirty="0"/>
              <a:t> dell’impresa all’ingresso nel Polo; </a:t>
            </a:r>
            <a:endParaRPr lang="it-IT" sz="1700" dirty="0" smtClean="0"/>
          </a:p>
          <a:p>
            <a:pPr marL="285750" indent="-285750" algn="just">
              <a:buClr>
                <a:schemeClr val="accent1"/>
              </a:buClr>
              <a:buSzPct val="80000"/>
              <a:buFont typeface="Wingdings 2" panose="05020102010507070707" pitchFamily="18" charset="2"/>
              <a:buChar char=""/>
            </a:pPr>
            <a:r>
              <a:rPr lang="it-IT" sz="1700" b="1" dirty="0"/>
              <a:t>i</a:t>
            </a:r>
            <a:r>
              <a:rPr lang="it-IT" sz="1700" b="1" dirty="0" smtClean="0"/>
              <a:t>mpegno</a:t>
            </a:r>
            <a:r>
              <a:rPr lang="it-IT" sz="1700" b="1" dirty="0"/>
              <a:t>,</a:t>
            </a:r>
            <a:r>
              <a:rPr lang="it-IT" sz="1700" dirty="0"/>
              <a:t> in caso di ammissione a finanziamento, </a:t>
            </a:r>
            <a:r>
              <a:rPr lang="it-IT" sz="1700" b="1" dirty="0"/>
              <a:t>ad associarsi al Polo </a:t>
            </a:r>
            <a:r>
              <a:rPr lang="it-IT" sz="1700" dirty="0"/>
              <a:t>di Innovazione (o ai Poli di Innovazione) afferente(i) alle aree tematiche per le quali l’impresa presenta il </a:t>
            </a:r>
            <a:r>
              <a:rPr lang="it-IT" sz="1700" dirty="0" smtClean="0"/>
              <a:t>progetto.</a:t>
            </a:r>
            <a:endParaRPr lang="it-IT" sz="1700" dirty="0"/>
          </a:p>
        </p:txBody>
      </p:sp>
    </p:spTree>
    <p:extLst>
      <p:ext uri="{BB962C8B-B14F-4D97-AF65-F5344CB8AC3E}">
        <p14:creationId xmlns:p14="http://schemas.microsoft.com/office/powerpoint/2010/main" val="356852842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15616" y="274638"/>
            <a:ext cx="7498080" cy="1143000"/>
          </a:xfrm>
        </p:spPr>
        <p:txBody>
          <a:bodyPr>
            <a:normAutofit/>
          </a:bodyPr>
          <a:lstStyle/>
          <a:p>
            <a:pPr algn="ctr"/>
            <a:r>
              <a:rPr lang="it-IT" sz="3900" dirty="0" smtClean="0"/>
              <a:t>Soggetti gestori dei Poli</a:t>
            </a:r>
            <a:endParaRPr lang="it-IT" sz="3900" dirty="0"/>
          </a:p>
        </p:txBody>
      </p:sp>
      <p:graphicFrame>
        <p:nvGraphicFramePr>
          <p:cNvPr id="4" name="Tabella 3"/>
          <p:cNvGraphicFramePr>
            <a:graphicFrameLocks noGrp="1"/>
          </p:cNvGraphicFramePr>
          <p:nvPr>
            <p:extLst>
              <p:ext uri="{D42A27DB-BD31-4B8C-83A1-F6EECF244321}">
                <p14:modId xmlns:p14="http://schemas.microsoft.com/office/powerpoint/2010/main" val="3463646565"/>
              </p:ext>
            </p:extLst>
          </p:nvPr>
        </p:nvGraphicFramePr>
        <p:xfrm>
          <a:off x="1835696" y="1556792"/>
          <a:ext cx="6096000" cy="4038600"/>
        </p:xfrm>
        <a:graphic>
          <a:graphicData uri="http://schemas.openxmlformats.org/drawingml/2006/table">
            <a:tbl>
              <a:tblPr firstRow="1" bandRow="1">
                <a:tableStyleId>{5C22544A-7EE6-4342-B048-85BDC9FD1C3A}</a:tableStyleId>
              </a:tblPr>
              <a:tblGrid>
                <a:gridCol w="3048000"/>
                <a:gridCol w="3048000"/>
              </a:tblGrid>
              <a:tr h="355064">
                <a:tc>
                  <a:txBody>
                    <a:bodyPr/>
                    <a:lstStyle/>
                    <a:p>
                      <a:pPr algn="ctr"/>
                      <a:r>
                        <a:rPr lang="it-IT" dirty="0" smtClean="0">
                          <a:solidFill>
                            <a:schemeClr val="accent2"/>
                          </a:solidFill>
                        </a:rPr>
                        <a:t>SOGGETTI</a:t>
                      </a:r>
                      <a:r>
                        <a:rPr lang="it-IT" baseline="0" dirty="0" smtClean="0">
                          <a:solidFill>
                            <a:schemeClr val="accent2"/>
                          </a:solidFill>
                        </a:rPr>
                        <a:t> GESTORI</a:t>
                      </a:r>
                      <a:endParaRPr lang="it-IT" dirty="0">
                        <a:solidFill>
                          <a:schemeClr val="accent2"/>
                        </a:solidFill>
                      </a:endParaRPr>
                    </a:p>
                  </a:txBody>
                  <a:tcPr/>
                </a:tc>
                <a:tc>
                  <a:txBody>
                    <a:bodyPr/>
                    <a:lstStyle/>
                    <a:p>
                      <a:pPr algn="ctr"/>
                      <a:r>
                        <a:rPr lang="it-IT" dirty="0" smtClean="0">
                          <a:solidFill>
                            <a:schemeClr val="accent2"/>
                          </a:solidFill>
                        </a:rPr>
                        <a:t>POLI</a:t>
                      </a:r>
                      <a:r>
                        <a:rPr lang="it-IT" baseline="0" dirty="0" smtClean="0">
                          <a:solidFill>
                            <a:schemeClr val="accent2"/>
                          </a:solidFill>
                        </a:rPr>
                        <a:t> DI INNOVAZIONE</a:t>
                      </a:r>
                      <a:endParaRPr lang="it-IT" dirty="0">
                        <a:solidFill>
                          <a:schemeClr val="accent2"/>
                        </a:solidFill>
                      </a:endParaRPr>
                    </a:p>
                  </a:txBody>
                  <a:tcPr/>
                </a:tc>
              </a:tr>
              <a:tr h="370840">
                <a:tc>
                  <a:txBody>
                    <a:bodyPr/>
                    <a:lstStyle/>
                    <a:p>
                      <a:pPr algn="ctr"/>
                      <a:r>
                        <a:rPr lang="it-IT" b="0" dirty="0" smtClean="0"/>
                        <a:t>M.I.A.C. </a:t>
                      </a:r>
                      <a:r>
                        <a:rPr lang="it-IT" b="0" dirty="0" err="1" smtClean="0"/>
                        <a:t>Scpa</a:t>
                      </a:r>
                      <a:endParaRPr lang="it-IT" b="0" dirty="0"/>
                    </a:p>
                  </a:txBody>
                  <a:tcPr>
                    <a:solidFill>
                      <a:schemeClr val="accent6">
                        <a:lumMod val="20000"/>
                        <a:lumOff val="80000"/>
                      </a:schemeClr>
                    </a:solidFill>
                  </a:tcPr>
                </a:tc>
                <a:tc>
                  <a:txBody>
                    <a:bodyPr/>
                    <a:lstStyle/>
                    <a:p>
                      <a:pPr algn="ctr"/>
                      <a:r>
                        <a:rPr lang="it-IT" dirty="0" err="1" smtClean="0"/>
                        <a:t>Agrifood</a:t>
                      </a:r>
                      <a:endParaRPr lang="it-IT" dirty="0"/>
                    </a:p>
                  </a:txBody>
                  <a:tcPr>
                    <a:solidFill>
                      <a:schemeClr val="accent6">
                        <a:lumMod val="20000"/>
                        <a:lumOff val="80000"/>
                      </a:schemeClr>
                    </a:solidFill>
                  </a:tcPr>
                </a:tc>
              </a:tr>
              <a:tr h="370840">
                <a:tc>
                  <a:txBody>
                    <a:bodyPr/>
                    <a:lstStyle/>
                    <a:p>
                      <a:pPr algn="ctr"/>
                      <a:r>
                        <a:rPr lang="en-US" b="0" dirty="0" smtClean="0"/>
                        <a:t>Environment Park Spa e </a:t>
                      </a:r>
                      <a:r>
                        <a:rPr lang="en-US" b="0" dirty="0" err="1" smtClean="0"/>
                        <a:t>Consorzio</a:t>
                      </a:r>
                      <a:r>
                        <a:rPr lang="en-US" b="0" dirty="0" smtClean="0"/>
                        <a:t> </a:t>
                      </a:r>
                      <a:r>
                        <a:rPr lang="en-US" b="0" dirty="0" err="1" smtClean="0"/>
                        <a:t>U.ni.Ver</a:t>
                      </a:r>
                      <a:r>
                        <a:rPr lang="en-US" b="0" dirty="0" smtClean="0"/>
                        <a:t>, in ATS</a:t>
                      </a:r>
                      <a:endParaRPr lang="it-IT" b="0" dirty="0"/>
                    </a:p>
                  </a:txBody>
                  <a:tcPr>
                    <a:solidFill>
                      <a:schemeClr val="accent5">
                        <a:lumMod val="20000"/>
                        <a:lumOff val="80000"/>
                      </a:schemeClr>
                    </a:solidFill>
                  </a:tcPr>
                </a:tc>
                <a:tc>
                  <a:txBody>
                    <a:bodyPr/>
                    <a:lstStyle/>
                    <a:p>
                      <a:pPr algn="ctr"/>
                      <a:r>
                        <a:rPr lang="en-US" dirty="0" smtClean="0"/>
                        <a:t>Energy and Clean Technologies</a:t>
                      </a:r>
                      <a:endParaRPr lang="it-IT" dirty="0"/>
                    </a:p>
                  </a:txBody>
                  <a:tcPr>
                    <a:solidFill>
                      <a:schemeClr val="accent5">
                        <a:lumMod val="20000"/>
                        <a:lumOff val="80000"/>
                      </a:schemeClr>
                    </a:solidFill>
                  </a:tcPr>
                </a:tc>
              </a:tr>
              <a:tr h="370840">
                <a:tc>
                  <a:txBody>
                    <a:bodyPr/>
                    <a:lstStyle/>
                    <a:p>
                      <a:pPr algn="ctr"/>
                      <a:r>
                        <a:rPr lang="en-US" b="0" dirty="0" err="1" smtClean="0"/>
                        <a:t>Pst</a:t>
                      </a:r>
                      <a:r>
                        <a:rPr lang="en-US" b="0" dirty="0" smtClean="0"/>
                        <a:t> Spa, </a:t>
                      </a:r>
                      <a:r>
                        <a:rPr lang="en-US" b="0" dirty="0" err="1" smtClean="0"/>
                        <a:t>Consorzio</a:t>
                      </a:r>
                      <a:r>
                        <a:rPr lang="en-US" b="0" dirty="0" smtClean="0"/>
                        <a:t> </a:t>
                      </a:r>
                      <a:r>
                        <a:rPr lang="en-US" b="0" dirty="0" err="1" smtClean="0"/>
                        <a:t>Proplast</a:t>
                      </a:r>
                      <a:r>
                        <a:rPr lang="en-US" b="0" dirty="0" smtClean="0"/>
                        <a:t> e </a:t>
                      </a:r>
                      <a:r>
                        <a:rPr lang="en-US" b="0" dirty="0" err="1" smtClean="0"/>
                        <a:t>Consorzio</a:t>
                      </a:r>
                      <a:r>
                        <a:rPr lang="en-US" b="0" dirty="0" smtClean="0"/>
                        <a:t> Ibis, in ATS</a:t>
                      </a:r>
                      <a:endParaRPr lang="it-IT" b="0" dirty="0"/>
                    </a:p>
                  </a:txBody>
                  <a:tcPr>
                    <a:solidFill>
                      <a:schemeClr val="accent6">
                        <a:lumMod val="20000"/>
                        <a:lumOff val="80000"/>
                      </a:schemeClr>
                    </a:solidFill>
                  </a:tcPr>
                </a:tc>
                <a:tc>
                  <a:txBody>
                    <a:bodyPr/>
                    <a:lstStyle/>
                    <a:p>
                      <a:pPr algn="ctr"/>
                      <a:r>
                        <a:rPr lang="en-US" dirty="0" smtClean="0"/>
                        <a:t>Green Chemistry and Advanced Materials</a:t>
                      </a:r>
                      <a:endParaRPr lang="it-IT" dirty="0"/>
                    </a:p>
                  </a:txBody>
                  <a:tcPr>
                    <a:solidFill>
                      <a:schemeClr val="accent6">
                        <a:lumMod val="20000"/>
                        <a:lumOff val="80000"/>
                      </a:schemeClr>
                    </a:solidFill>
                  </a:tcPr>
                </a:tc>
              </a:tr>
              <a:tr h="370840">
                <a:tc>
                  <a:txBody>
                    <a:bodyPr/>
                    <a:lstStyle/>
                    <a:p>
                      <a:pPr algn="ctr"/>
                      <a:r>
                        <a:rPr lang="it-IT" b="0" dirty="0" smtClean="0"/>
                        <a:t>Fondazione Torino Wireless</a:t>
                      </a:r>
                      <a:endParaRPr lang="it-IT" b="0" dirty="0"/>
                    </a:p>
                  </a:txBody>
                  <a:tcPr>
                    <a:solidFill>
                      <a:schemeClr val="accent5">
                        <a:lumMod val="20000"/>
                        <a:lumOff val="80000"/>
                      </a:schemeClr>
                    </a:solidFill>
                  </a:tcPr>
                </a:tc>
                <a:tc>
                  <a:txBody>
                    <a:bodyPr/>
                    <a:lstStyle/>
                    <a:p>
                      <a:pPr algn="ctr"/>
                      <a:r>
                        <a:rPr lang="it-IT" dirty="0" smtClean="0"/>
                        <a:t>ICT</a:t>
                      </a:r>
                      <a:endParaRPr lang="it-IT" dirty="0"/>
                    </a:p>
                  </a:txBody>
                  <a:tcPr>
                    <a:solidFill>
                      <a:schemeClr val="accent5">
                        <a:lumMod val="20000"/>
                        <a:lumOff val="80000"/>
                      </a:schemeClr>
                    </a:solidFill>
                  </a:tcPr>
                </a:tc>
              </a:tr>
              <a:tr h="370840">
                <a:tc>
                  <a:txBody>
                    <a:bodyPr/>
                    <a:lstStyle/>
                    <a:p>
                      <a:pPr algn="ctr"/>
                      <a:r>
                        <a:rPr lang="en-US" b="0" dirty="0" err="1" smtClean="0"/>
                        <a:t>Bioindustry</a:t>
                      </a:r>
                      <a:r>
                        <a:rPr lang="en-US" b="0" dirty="0" smtClean="0"/>
                        <a:t> Park </a:t>
                      </a:r>
                      <a:r>
                        <a:rPr lang="en-US" b="0" dirty="0" err="1" smtClean="0"/>
                        <a:t>Silvano</a:t>
                      </a:r>
                      <a:r>
                        <a:rPr lang="en-US" b="0" dirty="0" smtClean="0"/>
                        <a:t> </a:t>
                      </a:r>
                      <a:r>
                        <a:rPr lang="en-US" b="0" dirty="0" err="1" smtClean="0"/>
                        <a:t>Fumero</a:t>
                      </a:r>
                      <a:r>
                        <a:rPr lang="en-US" b="0" dirty="0" smtClean="0"/>
                        <a:t> Spa</a:t>
                      </a:r>
                      <a:endParaRPr lang="it-IT" b="0" dirty="0"/>
                    </a:p>
                  </a:txBody>
                  <a:tcPr>
                    <a:solidFill>
                      <a:schemeClr val="accent6">
                        <a:lumMod val="20000"/>
                        <a:lumOff val="80000"/>
                      </a:schemeClr>
                    </a:solidFill>
                  </a:tcPr>
                </a:tc>
                <a:tc>
                  <a:txBody>
                    <a:bodyPr/>
                    <a:lstStyle/>
                    <a:p>
                      <a:pPr algn="ctr"/>
                      <a:r>
                        <a:rPr lang="en-US" dirty="0" smtClean="0"/>
                        <a:t>Life Sciences</a:t>
                      </a:r>
                      <a:endParaRPr lang="it-IT" dirty="0"/>
                    </a:p>
                  </a:txBody>
                  <a:tcPr>
                    <a:solidFill>
                      <a:schemeClr val="accent6">
                        <a:lumMod val="20000"/>
                        <a:lumOff val="80000"/>
                      </a:schemeClr>
                    </a:solidFill>
                  </a:tcPr>
                </a:tc>
              </a:tr>
              <a:tr h="370840">
                <a:tc>
                  <a:txBody>
                    <a:bodyPr/>
                    <a:lstStyle/>
                    <a:p>
                      <a:pPr algn="ctr"/>
                      <a:r>
                        <a:rPr lang="en-US" b="0" dirty="0" smtClean="0"/>
                        <a:t>Centro </a:t>
                      </a:r>
                      <a:r>
                        <a:rPr lang="en-US" b="0" dirty="0" err="1" smtClean="0"/>
                        <a:t>Servizi</a:t>
                      </a:r>
                      <a:r>
                        <a:rPr lang="en-US" b="0" dirty="0" smtClean="0"/>
                        <a:t> </a:t>
                      </a:r>
                      <a:r>
                        <a:rPr lang="en-US" b="0" dirty="0" err="1" smtClean="0"/>
                        <a:t>Industrie</a:t>
                      </a:r>
                      <a:r>
                        <a:rPr lang="en-US" b="0" dirty="0" smtClean="0"/>
                        <a:t> </a:t>
                      </a:r>
                      <a:r>
                        <a:rPr lang="en-US" b="0" dirty="0" err="1" smtClean="0"/>
                        <a:t>Srl</a:t>
                      </a:r>
                      <a:endParaRPr lang="it-IT" b="0" dirty="0"/>
                    </a:p>
                  </a:txBody>
                  <a:tcPr>
                    <a:solidFill>
                      <a:schemeClr val="accent5">
                        <a:lumMod val="20000"/>
                        <a:lumOff val="80000"/>
                      </a:schemeClr>
                    </a:solidFill>
                  </a:tcPr>
                </a:tc>
                <a:tc>
                  <a:txBody>
                    <a:bodyPr/>
                    <a:lstStyle/>
                    <a:p>
                      <a:pPr algn="ctr"/>
                      <a:r>
                        <a:rPr lang="en-US" dirty="0" smtClean="0"/>
                        <a:t>Smart Products and Manufacturing</a:t>
                      </a:r>
                      <a:endParaRPr lang="it-IT" dirty="0"/>
                    </a:p>
                  </a:txBody>
                  <a:tcPr>
                    <a:solidFill>
                      <a:schemeClr val="accent5">
                        <a:lumMod val="20000"/>
                        <a:lumOff val="80000"/>
                      </a:schemeClr>
                    </a:solidFill>
                  </a:tcPr>
                </a:tc>
              </a:tr>
              <a:tr h="370840">
                <a:tc>
                  <a:txBody>
                    <a:bodyPr/>
                    <a:lstStyle/>
                    <a:p>
                      <a:pPr algn="ctr"/>
                      <a:r>
                        <a:rPr lang="it-IT" b="0" dirty="0" smtClean="0"/>
                        <a:t>Città Studi Spa</a:t>
                      </a:r>
                      <a:endParaRPr lang="it-IT" b="0" dirty="0"/>
                    </a:p>
                  </a:txBody>
                  <a:tcPr>
                    <a:solidFill>
                      <a:schemeClr val="accent6">
                        <a:lumMod val="20000"/>
                        <a:lumOff val="80000"/>
                      </a:schemeClr>
                    </a:solidFill>
                  </a:tcPr>
                </a:tc>
                <a:tc>
                  <a:txBody>
                    <a:bodyPr/>
                    <a:lstStyle/>
                    <a:p>
                      <a:pPr algn="ctr"/>
                      <a:r>
                        <a:rPr lang="it-IT" dirty="0" err="1" smtClean="0"/>
                        <a:t>Textile</a:t>
                      </a:r>
                      <a:endParaRPr lang="it-IT" dirty="0"/>
                    </a:p>
                  </a:txBody>
                  <a:tcPr>
                    <a:solidFill>
                      <a:schemeClr val="accent6">
                        <a:lumMod val="20000"/>
                        <a:lumOff val="80000"/>
                      </a:schemeClr>
                    </a:solidFill>
                  </a:tcPr>
                </a:tc>
              </a:tr>
            </a:tbl>
          </a:graphicData>
        </a:graphic>
      </p:graphicFrame>
    </p:spTree>
    <p:extLst>
      <p:ext uri="{BB962C8B-B14F-4D97-AF65-F5344CB8AC3E}">
        <p14:creationId xmlns:p14="http://schemas.microsoft.com/office/powerpoint/2010/main" val="354015385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44624"/>
            <a:ext cx="7643192" cy="1399032"/>
          </a:xfrm>
        </p:spPr>
        <p:txBody>
          <a:bodyPr>
            <a:normAutofit/>
          </a:bodyPr>
          <a:lstStyle/>
          <a:p>
            <a:pPr algn="ctr"/>
            <a:r>
              <a:rPr lang="it-IT" sz="3900" dirty="0" smtClean="0"/>
              <a:t>Oggetto, finalità e normativa</a:t>
            </a:r>
            <a:endParaRPr lang="it-IT" sz="3900" dirty="0"/>
          </a:p>
        </p:txBody>
      </p:sp>
      <p:sp>
        <p:nvSpPr>
          <p:cNvPr id="3" name="Segnaposto contenuto 2"/>
          <p:cNvSpPr>
            <a:spLocks noGrp="1"/>
          </p:cNvSpPr>
          <p:nvPr>
            <p:ph idx="1"/>
          </p:nvPr>
        </p:nvSpPr>
        <p:spPr>
          <a:xfrm>
            <a:off x="1043608" y="1916832"/>
            <a:ext cx="7643192" cy="4536504"/>
          </a:xfrm>
        </p:spPr>
        <p:txBody>
          <a:bodyPr>
            <a:normAutofit fontScale="40000" lnSpcReduction="20000"/>
          </a:bodyPr>
          <a:lstStyle/>
          <a:p>
            <a:pPr marL="64008" indent="0" algn="just">
              <a:buNone/>
            </a:pPr>
            <a:r>
              <a:rPr lang="it-IT" sz="3800" b="1" dirty="0" smtClean="0"/>
              <a:t>OGGETTO</a:t>
            </a:r>
            <a:r>
              <a:rPr lang="it-IT" sz="3800" dirty="0" smtClean="0"/>
              <a:t>: </a:t>
            </a:r>
          </a:p>
          <a:p>
            <a:pPr marL="64008" indent="0" algn="just">
              <a:buNone/>
            </a:pPr>
            <a:r>
              <a:rPr lang="it-IT" sz="3800" dirty="0"/>
              <a:t>f</a:t>
            </a:r>
            <a:r>
              <a:rPr lang="it-IT" sz="3800" dirty="0" smtClean="0"/>
              <a:t>inanziamento di progetti </a:t>
            </a:r>
            <a:r>
              <a:rPr lang="it-IT" sz="3800" dirty="0"/>
              <a:t>di ricerca industriale e sviluppo </a:t>
            </a:r>
            <a:r>
              <a:rPr lang="it-IT" sz="3800" dirty="0" smtClean="0"/>
              <a:t>sperimentale.</a:t>
            </a:r>
          </a:p>
          <a:p>
            <a:pPr marL="64008" indent="0" algn="just">
              <a:buNone/>
            </a:pPr>
            <a:endParaRPr lang="it-IT" sz="3800" dirty="0" smtClean="0"/>
          </a:p>
          <a:p>
            <a:pPr marL="64008" indent="0" algn="just">
              <a:buNone/>
            </a:pPr>
            <a:r>
              <a:rPr lang="it-IT" sz="3800" b="1" dirty="0" smtClean="0"/>
              <a:t>FINALITA’</a:t>
            </a:r>
            <a:r>
              <a:rPr lang="it-IT" sz="3800" dirty="0" smtClean="0"/>
              <a:t>: </a:t>
            </a:r>
          </a:p>
          <a:p>
            <a:pPr marL="64008" indent="0" algn="just">
              <a:buNone/>
            </a:pPr>
            <a:r>
              <a:rPr lang="it-IT" altLang="it-IT" sz="3800" dirty="0"/>
              <a:t>Agevolare la realizzazione di progetti di ricerca e sviluppo, anche in </a:t>
            </a:r>
            <a:r>
              <a:rPr lang="it-IT" altLang="it-IT" sz="3800" u="sng" dirty="0"/>
              <a:t>modalità cooperativa</a:t>
            </a:r>
            <a:r>
              <a:rPr lang="it-IT" altLang="it-IT" sz="3800" dirty="0"/>
              <a:t>, tra le imprese che non siano </a:t>
            </a:r>
            <a:r>
              <a:rPr lang="it-IT" altLang="it-IT" sz="3800" u="sng" dirty="0"/>
              <a:t>mai state associate ai Poli di Innovazione piemontesi</a:t>
            </a:r>
            <a:r>
              <a:rPr lang="it-IT" altLang="it-IT" sz="3800" dirty="0"/>
              <a:t>, ma che si impegnino a farlo in caso di ammissione a finanziamento. I poli di innovazione piemontesi a cui si fa riferimento sono tutti quelli finanziati dalla Regione Piemonte nell’ambito del POR FESR 2007/2013 e </a:t>
            </a:r>
            <a:r>
              <a:rPr lang="it-IT" altLang="it-IT" sz="3800" dirty="0" smtClean="0"/>
              <a:t>2014/2020. I progetti dovranno essere</a:t>
            </a:r>
            <a:r>
              <a:rPr lang="it-IT" sz="3800" dirty="0" smtClean="0"/>
              <a:t> coerenti con </a:t>
            </a:r>
            <a:r>
              <a:rPr lang="it-IT" sz="3800" dirty="0"/>
              <a:t>le traiettorie e i settori individuati dalla </a:t>
            </a:r>
            <a:r>
              <a:rPr lang="it-IT" sz="3800" u="sng" dirty="0"/>
              <a:t>Strategia di Specializzazione della Regione Piemonte</a:t>
            </a:r>
            <a:r>
              <a:rPr lang="it-IT" sz="3800" dirty="0"/>
              <a:t>, con i domini tecnologici individuati dalla Giunta Regionale piemontese con la deliberazione n. 11-2591 del 14/12/2015 e nei quali si intende sostenere lo sviluppo di cluster di innovazione regionale piemontesi, nonché con gli </a:t>
            </a:r>
            <a:r>
              <a:rPr lang="it-IT" sz="3800" u="sng" dirty="0"/>
              <a:t>ambiti tecnologici e applicativi individuati da ciascun Soggetto gestore dei Poli di innovazione</a:t>
            </a:r>
            <a:r>
              <a:rPr lang="it-IT" sz="3800" dirty="0"/>
              <a:t> nel proprio programma triennale approvato dalla Regione Piemonte con D.D. n. 397 del 7/7/2016.</a:t>
            </a:r>
            <a:endParaRPr lang="it-IT" altLang="it-IT" sz="3800" dirty="0" smtClean="0"/>
          </a:p>
          <a:p>
            <a:pPr marL="64008" indent="0" algn="just">
              <a:buNone/>
            </a:pPr>
            <a:endParaRPr lang="it-IT" altLang="it-IT" sz="4000" dirty="0"/>
          </a:p>
          <a:p>
            <a:pPr marL="64008" indent="0" algn="just">
              <a:buNone/>
            </a:pPr>
            <a:r>
              <a:rPr lang="it-IT" sz="3800" b="1" dirty="0" smtClean="0"/>
              <a:t>NORMATIVA DI RIFERIMENTO</a:t>
            </a:r>
            <a:r>
              <a:rPr lang="it-IT" sz="3800" dirty="0" smtClean="0"/>
              <a:t>: </a:t>
            </a:r>
            <a:endParaRPr lang="it-IT" sz="3800" dirty="0"/>
          </a:p>
          <a:p>
            <a:pPr marL="285750" lvl="1" indent="-285750" algn="just">
              <a:spcBef>
                <a:spcPts val="600"/>
              </a:spcBef>
              <a:spcAft>
                <a:spcPct val="0"/>
              </a:spcAft>
              <a:buSzPct val="80000"/>
              <a:buFont typeface="Wingdings 2" panose="05020102010507070707" pitchFamily="18" charset="2"/>
              <a:buChar char=""/>
              <a:tabLst>
                <a:tab pos="363538" algn="l"/>
              </a:tabLst>
              <a:defRPr/>
            </a:pPr>
            <a:r>
              <a:rPr lang="it-IT" sz="3800" dirty="0" smtClean="0"/>
              <a:t>Legge </a:t>
            </a:r>
            <a:r>
              <a:rPr lang="it-IT" sz="3800" dirty="0"/>
              <a:t>regionale 7 dicembre 1993, n. </a:t>
            </a:r>
            <a:r>
              <a:rPr lang="it-IT" sz="3800" dirty="0" smtClean="0"/>
              <a:t>84;</a:t>
            </a:r>
            <a:endParaRPr lang="it-IT" sz="3800" dirty="0"/>
          </a:p>
          <a:p>
            <a:pPr marL="285750" lvl="1" indent="-285750" algn="just">
              <a:spcBef>
                <a:spcPts val="600"/>
              </a:spcBef>
              <a:spcAft>
                <a:spcPct val="0"/>
              </a:spcAft>
              <a:buSzPct val="80000"/>
              <a:buFont typeface="Wingdings 2" panose="05020102010507070707" pitchFamily="18" charset="2"/>
              <a:buChar char=""/>
              <a:tabLst>
                <a:tab pos="363538" algn="l"/>
              </a:tabLst>
              <a:defRPr/>
            </a:pPr>
            <a:r>
              <a:rPr lang="it-IT" sz="3800" dirty="0"/>
              <a:t>Art. 25 </a:t>
            </a:r>
            <a:r>
              <a:rPr lang="it-IT" sz="3800" dirty="0" smtClean="0"/>
              <a:t>del Regolamento </a:t>
            </a:r>
            <a:r>
              <a:rPr lang="it-IT" sz="3800" dirty="0"/>
              <a:t>(UE) 651/2014.</a:t>
            </a:r>
          </a:p>
          <a:p>
            <a:pPr marL="64008" indent="0" algn="just">
              <a:buNone/>
            </a:pPr>
            <a:endParaRPr lang="it-IT" sz="3800" dirty="0"/>
          </a:p>
          <a:p>
            <a:pPr marL="64008" indent="0" algn="just">
              <a:buNone/>
            </a:pPr>
            <a:endParaRPr lang="it-IT" sz="3800" dirty="0"/>
          </a:p>
          <a:p>
            <a:endParaRPr lang="it-IT" dirty="0" smtClean="0"/>
          </a:p>
          <a:p>
            <a:endParaRPr lang="it-IT" dirty="0"/>
          </a:p>
        </p:txBody>
      </p:sp>
    </p:spTree>
    <p:extLst>
      <p:ext uri="{BB962C8B-B14F-4D97-AF65-F5344CB8AC3E}">
        <p14:creationId xmlns:p14="http://schemas.microsoft.com/office/powerpoint/2010/main" val="398281449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15616" y="274638"/>
            <a:ext cx="7498080" cy="1143000"/>
          </a:xfrm>
        </p:spPr>
        <p:txBody>
          <a:bodyPr>
            <a:normAutofit/>
          </a:bodyPr>
          <a:lstStyle/>
          <a:p>
            <a:pPr algn="ctr"/>
            <a:r>
              <a:rPr lang="it-IT" sz="3900" dirty="0" smtClean="0"/>
              <a:t>Informazioni e contatti</a:t>
            </a:r>
            <a:endParaRPr lang="it-IT" sz="3900" dirty="0"/>
          </a:p>
        </p:txBody>
      </p:sp>
      <p:sp>
        <p:nvSpPr>
          <p:cNvPr id="3" name="Segnaposto contenuto 2"/>
          <p:cNvSpPr>
            <a:spLocks noGrp="1"/>
          </p:cNvSpPr>
          <p:nvPr>
            <p:ph idx="1"/>
          </p:nvPr>
        </p:nvSpPr>
        <p:spPr>
          <a:xfrm>
            <a:off x="1115616" y="1882808"/>
            <a:ext cx="7571184" cy="3706432"/>
          </a:xfrm>
          <a:noFill/>
        </p:spPr>
        <p:txBody>
          <a:bodyPr>
            <a:normAutofit/>
          </a:bodyPr>
          <a:lstStyle/>
          <a:p>
            <a:pPr marL="64008" indent="0" algn="just">
              <a:buNone/>
            </a:pPr>
            <a:r>
              <a:rPr lang="it-IT" sz="1800" dirty="0"/>
              <a:t>Informazioni e chiarimenti sui contenuti del bando e le modalità di presentazione delle domande potranno essere richiesti a: </a:t>
            </a:r>
            <a:endParaRPr lang="it-IT" sz="1800" u="sng" dirty="0"/>
          </a:p>
          <a:p>
            <a:pPr lvl="0" algn="just"/>
            <a:r>
              <a:rPr lang="it-IT" sz="1800" dirty="0"/>
              <a:t>il Soggetto </a:t>
            </a:r>
            <a:r>
              <a:rPr lang="it-IT" sz="1800" dirty="0" smtClean="0"/>
              <a:t>gestore </a:t>
            </a:r>
            <a:r>
              <a:rPr lang="it-IT" sz="1800" dirty="0"/>
              <a:t>di riferimento;</a:t>
            </a:r>
            <a:endParaRPr lang="it-IT" sz="1800" u="sng" dirty="0"/>
          </a:p>
          <a:p>
            <a:pPr lvl="0" algn="just"/>
            <a:r>
              <a:rPr lang="it-IT" sz="1800" dirty="0" err="1"/>
              <a:t>Finpiemonte</a:t>
            </a:r>
            <a:r>
              <a:rPr lang="it-IT" sz="1800" dirty="0"/>
              <a:t> tramite il </a:t>
            </a:r>
            <a:r>
              <a:rPr lang="it-IT" sz="1800" dirty="0" err="1"/>
              <a:t>form</a:t>
            </a:r>
            <a:r>
              <a:rPr lang="it-IT" sz="1800" dirty="0"/>
              <a:t> di richiesta presente all’indirizzo web </a:t>
            </a:r>
            <a:r>
              <a:rPr lang="it-IT" sz="1800" b="1" u="sng" dirty="0" smtClean="0"/>
              <a:t>www.finpiemonte.it/urp</a:t>
            </a:r>
            <a:r>
              <a:rPr lang="it-IT" sz="1800" dirty="0" smtClean="0"/>
              <a:t>  </a:t>
            </a:r>
            <a:r>
              <a:rPr lang="it-IT" sz="1800" dirty="0"/>
              <a:t>oppure chiamando il numero 011/57.17.777 dal lunedì al venerdì, dalle ore 9:00 alle ore 12:00</a:t>
            </a:r>
            <a:r>
              <a:rPr lang="it-IT" sz="1800" dirty="0" smtClean="0"/>
              <a:t>.</a:t>
            </a:r>
          </a:p>
          <a:p>
            <a:pPr marL="64008" lvl="0" indent="0" algn="just">
              <a:buNone/>
            </a:pPr>
            <a:r>
              <a:rPr lang="it-IT" sz="1800" dirty="0" smtClean="0"/>
              <a:t> </a:t>
            </a:r>
            <a:endParaRPr lang="it-IT" sz="1800" u="sng" dirty="0"/>
          </a:p>
          <a:p>
            <a:pPr marL="64008" indent="0" algn="just">
              <a:buNone/>
            </a:pPr>
            <a:r>
              <a:rPr lang="it-IT" sz="1800" dirty="0" smtClean="0"/>
              <a:t>Per </a:t>
            </a:r>
            <a:r>
              <a:rPr lang="it-IT" sz="1800" dirty="0"/>
              <a:t>ricevere assistenza tecnica per l’utilizzo del sistema di  presentazione online delle domande è possibile inviare una richiesta all’indirizzo </a:t>
            </a:r>
            <a:r>
              <a:rPr lang="it-IT" sz="1800" b="1" dirty="0" smtClean="0"/>
              <a:t>e-mail </a:t>
            </a:r>
            <a:r>
              <a:rPr lang="it-IT" sz="1800" b="1" u="sng" dirty="0" smtClean="0"/>
              <a:t>gestione.finanziamenti@csi.it</a:t>
            </a:r>
            <a:r>
              <a:rPr lang="it-IT" sz="1800" b="1" dirty="0" smtClean="0"/>
              <a:t> </a:t>
            </a:r>
            <a:r>
              <a:rPr lang="it-IT" sz="1800" dirty="0" smtClean="0"/>
              <a:t>oppure </a:t>
            </a:r>
            <a:r>
              <a:rPr lang="it-IT" sz="1800" dirty="0"/>
              <a:t>chiamare il numero 011.0824407.</a:t>
            </a:r>
          </a:p>
          <a:p>
            <a:pPr marL="64008" indent="0">
              <a:buNone/>
            </a:pPr>
            <a:endParaRPr lang="it-IT" dirty="0"/>
          </a:p>
        </p:txBody>
      </p:sp>
    </p:spTree>
    <p:extLst>
      <p:ext uri="{BB962C8B-B14F-4D97-AF65-F5344CB8AC3E}">
        <p14:creationId xmlns:p14="http://schemas.microsoft.com/office/powerpoint/2010/main" val="342621669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t>Valle d’Aosta: </a:t>
            </a:r>
            <a:br>
              <a:rPr lang="it-IT" dirty="0" smtClean="0"/>
            </a:br>
            <a:r>
              <a:rPr lang="it-IT" dirty="0" smtClean="0"/>
              <a:t>come si inserisce</a:t>
            </a:r>
            <a:endParaRPr lang="it-IT" dirty="0"/>
          </a:p>
        </p:txBody>
      </p:sp>
      <p:sp>
        <p:nvSpPr>
          <p:cNvPr id="3" name="Segnaposto contenuto 2"/>
          <p:cNvSpPr>
            <a:spLocks noGrp="1"/>
          </p:cNvSpPr>
          <p:nvPr>
            <p:ph idx="1"/>
          </p:nvPr>
        </p:nvSpPr>
        <p:spPr>
          <a:xfrm>
            <a:off x="1043608" y="1882808"/>
            <a:ext cx="7643192" cy="4354504"/>
          </a:xfrm>
        </p:spPr>
        <p:txBody>
          <a:bodyPr>
            <a:normAutofit/>
          </a:bodyPr>
          <a:lstStyle/>
          <a:p>
            <a:pPr marL="285750" lvl="1" indent="-285750" algn="just">
              <a:lnSpc>
                <a:spcPct val="80000"/>
              </a:lnSpc>
              <a:spcBef>
                <a:spcPts val="600"/>
              </a:spcBef>
              <a:spcAft>
                <a:spcPct val="0"/>
              </a:spcAft>
              <a:buSzPct val="80000"/>
              <a:buFont typeface="Wingdings 2" panose="05020102010507070707" pitchFamily="18" charset="2"/>
              <a:buChar char=""/>
            </a:pPr>
            <a:r>
              <a:rPr lang="it-IT" sz="1700" dirty="0"/>
              <a:t>In attuazione dell’Accordo quadro tra la Regione Valle d’Aosta e la Regione Piemonte stipulato in data 29 gennaio 2016, in esecuzione della deliberazione della Giunta regionale valdostana n. 39 del 20 gennaio 2017 e </a:t>
            </a:r>
            <a:r>
              <a:rPr lang="it-IT" sz="1700" dirty="0" smtClean="0"/>
              <a:t>della Determinazione dirigenziale piemontese </a:t>
            </a:r>
            <a:r>
              <a:rPr lang="it-IT" sz="1700" dirty="0"/>
              <a:t>n. 839 del 28 dicembre 2016, al bando potranno partecipare anche imprese valdostane. </a:t>
            </a:r>
          </a:p>
          <a:p>
            <a:pPr algn="just"/>
            <a:endParaRPr lang="it-IT" sz="1800" dirty="0"/>
          </a:p>
          <a:p>
            <a:pPr marL="285750" lvl="1" indent="-285750" algn="just">
              <a:lnSpc>
                <a:spcPct val="80000"/>
              </a:lnSpc>
              <a:spcBef>
                <a:spcPts val="600"/>
              </a:spcBef>
              <a:spcAft>
                <a:spcPct val="0"/>
              </a:spcAft>
              <a:buSzPct val="80000"/>
              <a:buFont typeface="Wingdings 2" panose="05020102010507070707" pitchFamily="18" charset="2"/>
              <a:buChar char=""/>
            </a:pPr>
            <a:r>
              <a:rPr lang="it-IT" sz="1700" dirty="0"/>
              <a:t>A tal fine la Regione Valle d’Aosta rende disponibile una </a:t>
            </a:r>
            <a:r>
              <a:rPr lang="it-IT" sz="1700" b="1" u="sng" dirty="0"/>
              <a:t>dotazione finanziaria iniziale pari a € </a:t>
            </a:r>
            <a:r>
              <a:rPr lang="it-IT" sz="1700" b="1" u="sng" dirty="0" smtClean="0"/>
              <a:t>1.000.000.</a:t>
            </a:r>
            <a:endParaRPr lang="it-IT" sz="1700" dirty="0">
              <a:solidFill>
                <a:srgbClr val="FF0000"/>
              </a:solidFill>
            </a:endParaRPr>
          </a:p>
          <a:p>
            <a:pPr marL="285750" lvl="1" indent="-285750" algn="just">
              <a:lnSpc>
                <a:spcPct val="80000"/>
              </a:lnSpc>
              <a:spcBef>
                <a:spcPts val="600"/>
              </a:spcBef>
              <a:spcAft>
                <a:spcPct val="0"/>
              </a:spcAft>
              <a:buSzPct val="80000"/>
              <a:buFont typeface="Wingdings 2" panose="05020102010507070707" pitchFamily="18" charset="2"/>
              <a:buChar char=""/>
            </a:pPr>
            <a:endParaRPr lang="it-IT" sz="1700" dirty="0"/>
          </a:p>
          <a:p>
            <a:pPr marL="285750" lvl="1" indent="-285750" algn="just">
              <a:lnSpc>
                <a:spcPct val="80000"/>
              </a:lnSpc>
              <a:spcBef>
                <a:spcPts val="600"/>
              </a:spcBef>
              <a:spcAft>
                <a:spcPct val="0"/>
              </a:spcAft>
              <a:buSzPct val="80000"/>
              <a:buFont typeface="Wingdings 2" panose="05020102010507070707" pitchFamily="18" charset="2"/>
              <a:buChar char=""/>
            </a:pPr>
            <a:r>
              <a:rPr lang="it-IT" sz="1700" dirty="0"/>
              <a:t>Per le imprese con sede operativa in Valle d’Aosta le attività e le funzioni relative alla gestione del procedimento di concessione ed erogazione dell’agevolazione sono in capo alla Regione Valle d’Aosta, che le potrà effettuare tramite </a:t>
            </a:r>
            <a:r>
              <a:rPr lang="it-IT" sz="1700" dirty="0" err="1"/>
              <a:t>Finaosta</a:t>
            </a:r>
            <a:r>
              <a:rPr lang="it-IT" sz="1700" dirty="0"/>
              <a:t> S.p.A.</a:t>
            </a:r>
          </a:p>
        </p:txBody>
      </p:sp>
    </p:spTree>
    <p:extLst>
      <p:ext uri="{BB962C8B-B14F-4D97-AF65-F5344CB8AC3E}">
        <p14:creationId xmlns:p14="http://schemas.microsoft.com/office/powerpoint/2010/main" val="41256712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59632" y="116632"/>
            <a:ext cx="7560840" cy="432048"/>
          </a:xfrm>
        </p:spPr>
        <p:txBody>
          <a:bodyPr>
            <a:normAutofit fontScale="90000"/>
          </a:bodyPr>
          <a:lstStyle/>
          <a:p>
            <a:pPr algn="ctr">
              <a:spcAft>
                <a:spcPts val="600"/>
              </a:spcAft>
            </a:pPr>
            <a:r>
              <a:rPr lang="it-IT" dirty="0" smtClean="0"/>
              <a:t>Aree tematiche</a:t>
            </a:r>
            <a:endParaRPr lang="it-IT" dirty="0"/>
          </a:p>
        </p:txBody>
      </p:sp>
      <p:graphicFrame>
        <p:nvGraphicFramePr>
          <p:cNvPr id="4" name="Tabella 3"/>
          <p:cNvGraphicFramePr>
            <a:graphicFrameLocks noGrp="1"/>
          </p:cNvGraphicFramePr>
          <p:nvPr>
            <p:extLst>
              <p:ext uri="{D42A27DB-BD31-4B8C-83A1-F6EECF244321}">
                <p14:modId xmlns:p14="http://schemas.microsoft.com/office/powerpoint/2010/main" val="3837846373"/>
              </p:ext>
            </p:extLst>
          </p:nvPr>
        </p:nvGraphicFramePr>
        <p:xfrm>
          <a:off x="1187624" y="620688"/>
          <a:ext cx="7776864" cy="6126480"/>
        </p:xfrm>
        <a:graphic>
          <a:graphicData uri="http://schemas.openxmlformats.org/drawingml/2006/table">
            <a:tbl>
              <a:tblPr firstRow="1" bandRow="1">
                <a:tableStyleId>{5C22544A-7EE6-4342-B048-85BDC9FD1C3A}</a:tableStyleId>
              </a:tblPr>
              <a:tblGrid>
                <a:gridCol w="1872208"/>
                <a:gridCol w="5904656"/>
              </a:tblGrid>
              <a:tr h="0">
                <a:tc>
                  <a:txBody>
                    <a:bodyPr/>
                    <a:lstStyle/>
                    <a:p>
                      <a:r>
                        <a:rPr kumimoji="0" lang="it-IT" sz="1400" b="1" i="0" kern="1200" dirty="0" smtClean="0">
                          <a:solidFill>
                            <a:srgbClr val="FFFFFF"/>
                          </a:solidFill>
                          <a:effectLst/>
                          <a:latin typeface="+mn-lt"/>
                          <a:ea typeface="+mn-ea"/>
                          <a:cs typeface="+mn-cs"/>
                        </a:rPr>
                        <a:t>Area Tematica</a:t>
                      </a:r>
                      <a:endParaRPr kumimoji="0" lang="it-IT" sz="1400" b="1" i="0" kern="1200" dirty="0">
                        <a:solidFill>
                          <a:srgbClr val="FFFFFF"/>
                        </a:solidFill>
                        <a:effectLst/>
                        <a:latin typeface="+mn-lt"/>
                        <a:ea typeface="+mn-ea"/>
                        <a:cs typeface="+mn-cs"/>
                      </a:endParaRPr>
                    </a:p>
                  </a:txBody>
                  <a:tcPr/>
                </a:tc>
                <a:tc>
                  <a:txBody>
                    <a:bodyPr/>
                    <a:lstStyle/>
                    <a:p>
                      <a:r>
                        <a:rPr kumimoji="0" lang="it-IT" sz="1400" b="1" i="0" kern="1200" dirty="0" smtClean="0">
                          <a:solidFill>
                            <a:srgbClr val="FFFFFF"/>
                          </a:solidFill>
                          <a:effectLst/>
                          <a:latin typeface="+mn-lt"/>
                          <a:ea typeface="+mn-ea"/>
                          <a:cs typeface="+mn-cs"/>
                        </a:rPr>
                        <a:t>Articolazione</a:t>
                      </a:r>
                      <a:endParaRPr kumimoji="0" lang="it-IT" sz="1400" b="1" i="0" kern="1200" dirty="0">
                        <a:solidFill>
                          <a:srgbClr val="FFFFFF"/>
                        </a:solidFill>
                        <a:effectLst/>
                        <a:latin typeface="+mn-lt"/>
                        <a:ea typeface="+mn-ea"/>
                        <a:cs typeface="+mn-cs"/>
                      </a:endParaRPr>
                    </a:p>
                  </a:txBody>
                  <a:tcPr/>
                </a:tc>
              </a:tr>
              <a:tr h="796170">
                <a:tc>
                  <a:txBody>
                    <a:bodyPr/>
                    <a:lstStyle/>
                    <a:p>
                      <a:r>
                        <a:rPr kumimoji="0" lang="it-IT" sz="1100" b="1" i="1" kern="1200" dirty="0" smtClean="0">
                          <a:solidFill>
                            <a:schemeClr val="dk1"/>
                          </a:solidFill>
                          <a:effectLst/>
                          <a:latin typeface="+mn-lt"/>
                          <a:ea typeface="+mn-ea"/>
                          <a:cs typeface="+mn-cs"/>
                        </a:rPr>
                        <a:t>AGRIFOOD</a:t>
                      </a:r>
                      <a:endParaRPr lang="it-IT" sz="1100" dirty="0"/>
                    </a:p>
                  </a:txBody>
                  <a:tcPr>
                    <a:solidFill>
                      <a:schemeClr val="accent5">
                        <a:lumMod val="20000"/>
                        <a:lumOff val="80000"/>
                      </a:schemeClr>
                    </a:solidFill>
                  </a:tcPr>
                </a:tc>
                <a:tc>
                  <a:txBody>
                    <a:bodyPr/>
                    <a:lstStyle/>
                    <a:p>
                      <a:pPr marL="171450" lvl="0" indent="-171450" algn="just" fontAlgn="base">
                        <a:buFont typeface="Arial" panose="020B0604020202020204" pitchFamily="34" charset="0"/>
                        <a:buChar char="•"/>
                      </a:pPr>
                      <a:r>
                        <a:rPr kumimoji="0" lang="it-IT" sz="1100" b="1" u="none" strike="noStrike" kern="1200" dirty="0" smtClean="0">
                          <a:solidFill>
                            <a:schemeClr val="dk1"/>
                          </a:solidFill>
                          <a:effectLst/>
                          <a:latin typeface="+mn-lt"/>
                          <a:ea typeface="+mn-ea"/>
                          <a:cs typeface="+mn-cs"/>
                        </a:rPr>
                        <a:t>Tracciabilità, logistica e innovazione nei modelli di distribuzione e commercializzazione dei prodotti </a:t>
                      </a:r>
                      <a:r>
                        <a:rPr kumimoji="0" lang="it-IT" sz="1100" b="1" u="none" strike="noStrike" kern="1200" dirty="0" err="1" smtClean="0">
                          <a:solidFill>
                            <a:schemeClr val="dk1"/>
                          </a:solidFill>
                          <a:effectLst/>
                          <a:latin typeface="+mn-lt"/>
                          <a:ea typeface="+mn-ea"/>
                          <a:cs typeface="+mn-cs"/>
                        </a:rPr>
                        <a:t>alimentary</a:t>
                      </a:r>
                      <a:r>
                        <a:rPr kumimoji="0" lang="it-IT" sz="1100" b="1" u="none" strike="noStrike" kern="1200" dirty="0" smtClean="0">
                          <a:solidFill>
                            <a:schemeClr val="dk1"/>
                          </a:solidFill>
                          <a:effectLst/>
                          <a:latin typeface="+mn-lt"/>
                          <a:ea typeface="+mn-ea"/>
                          <a:cs typeface="+mn-cs"/>
                        </a:rPr>
                        <a:t>;</a:t>
                      </a:r>
                    </a:p>
                    <a:p>
                      <a:pPr marL="171450" lvl="0" indent="-171450" algn="just" fontAlgn="base">
                        <a:buFont typeface="Arial" panose="020B0604020202020204" pitchFamily="34" charset="0"/>
                        <a:buChar char="•"/>
                      </a:pPr>
                      <a:r>
                        <a:rPr kumimoji="0" lang="it-IT" sz="1100" b="1" u="none" strike="noStrike" kern="1200" dirty="0" smtClean="0">
                          <a:solidFill>
                            <a:schemeClr val="dk1"/>
                          </a:solidFill>
                          <a:effectLst/>
                          <a:latin typeface="+mn-lt"/>
                          <a:ea typeface="+mn-ea"/>
                          <a:cs typeface="+mn-cs"/>
                        </a:rPr>
                        <a:t>Innovazione di prodotto/processo, sicurezza alimentare, confezionamento e </a:t>
                      </a:r>
                      <a:r>
                        <a:rPr kumimoji="0" lang="it-IT" sz="1100" b="1" u="none" strike="noStrike" kern="1200" dirty="0" err="1" smtClean="0">
                          <a:solidFill>
                            <a:schemeClr val="dk1"/>
                          </a:solidFill>
                          <a:effectLst/>
                          <a:latin typeface="+mn-lt"/>
                          <a:ea typeface="+mn-ea"/>
                          <a:cs typeface="+mn-cs"/>
                        </a:rPr>
                        <a:t>shelf</a:t>
                      </a:r>
                      <a:r>
                        <a:rPr kumimoji="0" lang="it-IT" sz="1100" b="1" u="none" strike="noStrike" kern="1200" dirty="0" smtClean="0">
                          <a:solidFill>
                            <a:schemeClr val="dk1"/>
                          </a:solidFill>
                          <a:effectLst/>
                          <a:latin typeface="+mn-lt"/>
                          <a:ea typeface="+mn-ea"/>
                          <a:cs typeface="+mn-cs"/>
                        </a:rPr>
                        <a:t> life;</a:t>
                      </a:r>
                    </a:p>
                    <a:p>
                      <a:pPr marL="171450" lvl="0" indent="-171450" algn="just" fontAlgn="base">
                        <a:buFont typeface="Arial" panose="020B0604020202020204" pitchFamily="34" charset="0"/>
                        <a:buChar char="•"/>
                      </a:pPr>
                      <a:r>
                        <a:rPr kumimoji="0" lang="it-IT" sz="1100" b="1" u="none" strike="noStrike" kern="1200" dirty="0" smtClean="0">
                          <a:solidFill>
                            <a:schemeClr val="dk1"/>
                          </a:solidFill>
                          <a:effectLst/>
                          <a:latin typeface="+mn-lt"/>
                          <a:ea typeface="+mn-ea"/>
                          <a:cs typeface="+mn-cs"/>
                        </a:rPr>
                        <a:t>Gestione virtuosa delle produzioni alimentari, recupero e valorizzazione degli scarti delle filiere agroalimentari;</a:t>
                      </a:r>
                    </a:p>
                    <a:p>
                      <a:pPr marL="171450" lvl="0" indent="-171450" algn="just" fontAlgn="base">
                        <a:buFont typeface="Arial" panose="020B0604020202020204" pitchFamily="34" charset="0"/>
                        <a:buChar char="•"/>
                      </a:pPr>
                      <a:r>
                        <a:rPr kumimoji="0" lang="it-IT" sz="1100" b="1" u="none" strike="noStrike" kern="1200" dirty="0" smtClean="0">
                          <a:solidFill>
                            <a:schemeClr val="dk1"/>
                          </a:solidFill>
                          <a:effectLst/>
                          <a:latin typeface="+mn-lt"/>
                          <a:ea typeface="+mn-ea"/>
                          <a:cs typeface="+mn-cs"/>
                        </a:rPr>
                        <a:t>Innovazione nelle macchine agricole e agricoltura di precisione.</a:t>
                      </a:r>
                      <a:endParaRPr kumimoji="0" lang="it-IT" sz="1100" u="none" strike="noStrike" kern="1200" dirty="0">
                        <a:solidFill>
                          <a:schemeClr val="dk1"/>
                        </a:solidFill>
                        <a:effectLst/>
                        <a:latin typeface="+mn-lt"/>
                        <a:ea typeface="+mn-ea"/>
                        <a:cs typeface="+mn-cs"/>
                      </a:endParaRPr>
                    </a:p>
                  </a:txBody>
                  <a:tcPr>
                    <a:solidFill>
                      <a:schemeClr val="accent5">
                        <a:lumMod val="20000"/>
                        <a:lumOff val="80000"/>
                      </a:schemeClr>
                    </a:solidFill>
                  </a:tcPr>
                </a:tc>
              </a:tr>
              <a:tr h="796170">
                <a:tc>
                  <a:txBody>
                    <a:bodyPr/>
                    <a:lstStyle/>
                    <a:p>
                      <a:r>
                        <a:rPr kumimoji="0" lang="it-IT" sz="1100" b="1" i="1" kern="1200" dirty="0" smtClean="0">
                          <a:solidFill>
                            <a:schemeClr val="dk1"/>
                          </a:solidFill>
                          <a:effectLst/>
                          <a:latin typeface="+mn-lt"/>
                          <a:ea typeface="+mn-ea"/>
                          <a:cs typeface="+mn-cs"/>
                        </a:rPr>
                        <a:t>ICT</a:t>
                      </a:r>
                      <a:endParaRPr lang="it-IT" sz="1100" dirty="0"/>
                    </a:p>
                  </a:txBody>
                  <a:tcPr>
                    <a:solidFill>
                      <a:schemeClr val="accent6">
                        <a:lumMod val="20000"/>
                        <a:lumOff val="80000"/>
                      </a:schemeClr>
                    </a:solidFill>
                  </a:tcPr>
                </a:tc>
                <a:tc>
                  <a:txBody>
                    <a:bodyPr/>
                    <a:lstStyle/>
                    <a:p>
                      <a:pPr marL="171450" lvl="0" indent="-171450" algn="just" fontAlgn="base">
                        <a:buFont typeface="Arial" panose="020B0604020202020204" pitchFamily="34" charset="0"/>
                        <a:buChar char="•"/>
                      </a:pPr>
                      <a:r>
                        <a:rPr kumimoji="0" lang="en-US" sz="1100" b="1" u="none" strike="noStrike" kern="1200" dirty="0" smtClean="0">
                          <a:solidFill>
                            <a:schemeClr val="dk1"/>
                          </a:solidFill>
                          <a:effectLst/>
                          <a:latin typeface="+mn-lt"/>
                          <a:ea typeface="+mn-ea"/>
                          <a:cs typeface="+mn-cs"/>
                        </a:rPr>
                        <a:t>Internet of Things; </a:t>
                      </a:r>
                    </a:p>
                    <a:p>
                      <a:pPr marL="171450" lvl="0" indent="-171450" algn="just" fontAlgn="base">
                        <a:buFont typeface="Arial" panose="020B0604020202020204" pitchFamily="34" charset="0"/>
                        <a:buChar char="•"/>
                      </a:pPr>
                      <a:r>
                        <a:rPr kumimoji="0" lang="en-US" sz="1100" b="1" u="none" strike="noStrike" kern="1200" dirty="0" smtClean="0">
                          <a:solidFill>
                            <a:schemeClr val="dk1"/>
                          </a:solidFill>
                          <a:effectLst/>
                          <a:latin typeface="+mn-lt"/>
                          <a:ea typeface="+mn-ea"/>
                          <a:cs typeface="+mn-cs"/>
                        </a:rPr>
                        <a:t>Business Intelligence and Big Data; </a:t>
                      </a:r>
                    </a:p>
                    <a:p>
                      <a:pPr marL="171450" lvl="0" indent="-171450" algn="just" fontAlgn="base">
                        <a:buFont typeface="Arial" panose="020B0604020202020204" pitchFamily="34" charset="0"/>
                        <a:buChar char="•"/>
                      </a:pPr>
                      <a:r>
                        <a:rPr kumimoji="0" lang="it-IT" sz="1100" b="1" u="none" strike="noStrike" kern="1200" dirty="0" err="1" smtClean="0">
                          <a:solidFill>
                            <a:schemeClr val="dk1"/>
                          </a:solidFill>
                          <a:effectLst/>
                          <a:latin typeface="+mn-lt"/>
                          <a:ea typeface="+mn-ea"/>
                          <a:cs typeface="+mn-cs"/>
                        </a:rPr>
                        <a:t>Cloud</a:t>
                      </a:r>
                      <a:r>
                        <a:rPr kumimoji="0" lang="it-IT" sz="1100" b="1" u="none" strike="noStrike" kern="1200" dirty="0" smtClean="0">
                          <a:solidFill>
                            <a:schemeClr val="dk1"/>
                          </a:solidFill>
                          <a:effectLst/>
                          <a:latin typeface="+mn-lt"/>
                          <a:ea typeface="+mn-ea"/>
                          <a:cs typeface="+mn-cs"/>
                        </a:rPr>
                        <a:t>; </a:t>
                      </a:r>
                    </a:p>
                    <a:p>
                      <a:pPr marL="171450" lvl="0" indent="-171450" algn="just" fontAlgn="base">
                        <a:buFont typeface="Arial" panose="020B0604020202020204" pitchFamily="34" charset="0"/>
                        <a:buChar char="•"/>
                      </a:pPr>
                      <a:r>
                        <a:rPr kumimoji="0" lang="it-IT" sz="1100" b="1" u="none" strike="noStrike" kern="1200" dirty="0" smtClean="0">
                          <a:solidFill>
                            <a:schemeClr val="dk1"/>
                          </a:solidFill>
                          <a:effectLst/>
                          <a:latin typeface="+mn-lt"/>
                          <a:ea typeface="+mn-ea"/>
                          <a:cs typeface="+mn-cs"/>
                        </a:rPr>
                        <a:t>Web e Mobile; </a:t>
                      </a:r>
                    </a:p>
                    <a:p>
                      <a:pPr marL="171450" lvl="0" indent="-171450" algn="just" fontAlgn="base">
                        <a:buFont typeface="Arial" panose="020B0604020202020204" pitchFamily="34" charset="0"/>
                        <a:buChar char="•"/>
                      </a:pPr>
                      <a:r>
                        <a:rPr kumimoji="0" lang="it-IT" sz="1100" b="1" u="none" strike="noStrike" kern="1200" dirty="0" smtClean="0">
                          <a:solidFill>
                            <a:schemeClr val="dk1"/>
                          </a:solidFill>
                          <a:effectLst/>
                          <a:latin typeface="+mn-lt"/>
                          <a:ea typeface="+mn-ea"/>
                          <a:cs typeface="+mn-cs"/>
                        </a:rPr>
                        <a:t>Social Enterprise;</a:t>
                      </a:r>
                    </a:p>
                    <a:p>
                      <a:pPr marL="171450" lvl="0" indent="-171450" algn="just" fontAlgn="base">
                        <a:buFont typeface="Arial" panose="020B0604020202020204" pitchFamily="34" charset="0"/>
                        <a:buChar char="•"/>
                      </a:pPr>
                      <a:r>
                        <a:rPr kumimoji="0" lang="it-IT" sz="1100" b="1" u="none" strike="noStrike" kern="1200" dirty="0" smtClean="0">
                          <a:solidFill>
                            <a:schemeClr val="dk1"/>
                          </a:solidFill>
                          <a:effectLst/>
                          <a:latin typeface="+mn-lt"/>
                          <a:ea typeface="+mn-ea"/>
                          <a:cs typeface="+mn-cs"/>
                        </a:rPr>
                        <a:t>Digital Security.</a:t>
                      </a:r>
                      <a:endParaRPr kumimoji="0" lang="it-IT" sz="1100" u="none" strike="noStrike" kern="1200" dirty="0" smtClean="0">
                        <a:solidFill>
                          <a:schemeClr val="dk1"/>
                        </a:solidFill>
                        <a:effectLst/>
                        <a:latin typeface="+mn-lt"/>
                        <a:ea typeface="+mn-ea"/>
                        <a:cs typeface="+mn-cs"/>
                      </a:endParaRPr>
                    </a:p>
                  </a:txBody>
                  <a:tcPr>
                    <a:solidFill>
                      <a:schemeClr val="accent6">
                        <a:lumMod val="20000"/>
                        <a:lumOff val="80000"/>
                      </a:schemeClr>
                    </a:solidFill>
                  </a:tcPr>
                </a:tc>
              </a:tr>
              <a:tr h="916801">
                <a:tc>
                  <a:txBody>
                    <a:bodyPr/>
                    <a:lstStyle/>
                    <a:p>
                      <a:r>
                        <a:rPr kumimoji="0" lang="en-US" sz="1100" b="1" i="1" kern="1200" dirty="0" smtClean="0">
                          <a:solidFill>
                            <a:schemeClr val="dk1"/>
                          </a:solidFill>
                          <a:effectLst/>
                          <a:latin typeface="+mn-lt"/>
                          <a:ea typeface="+mn-ea"/>
                          <a:cs typeface="+mn-cs"/>
                        </a:rPr>
                        <a:t>SMART PRODUCTS AND MANUFACTURING</a:t>
                      </a:r>
                      <a:endParaRPr kumimoji="0" lang="it-IT" sz="1100" b="1" i="1" kern="1200" dirty="0">
                        <a:solidFill>
                          <a:schemeClr val="dk1"/>
                        </a:solidFill>
                        <a:effectLst/>
                        <a:latin typeface="+mn-lt"/>
                        <a:ea typeface="+mn-ea"/>
                        <a:cs typeface="+mn-cs"/>
                      </a:endParaRPr>
                    </a:p>
                  </a:txBody>
                  <a:tcPr>
                    <a:solidFill>
                      <a:schemeClr val="accent5">
                        <a:lumMod val="20000"/>
                        <a:lumOff val="80000"/>
                      </a:schemeClr>
                    </a:solidFill>
                  </a:tcPr>
                </a:tc>
                <a:tc>
                  <a:txBody>
                    <a:bodyPr/>
                    <a:lstStyle/>
                    <a:p>
                      <a:pPr marL="171450" indent="-171450" algn="just">
                        <a:buFont typeface="Arial" panose="020B0604020202020204" pitchFamily="34" charset="0"/>
                        <a:buChar char="•"/>
                      </a:pPr>
                      <a:r>
                        <a:rPr kumimoji="0" lang="it-IT" sz="1100" b="1" u="none" strike="noStrike" kern="1200" dirty="0" smtClean="0">
                          <a:solidFill>
                            <a:schemeClr val="dk1"/>
                          </a:solidFill>
                          <a:effectLst/>
                          <a:latin typeface="+mn-lt"/>
                          <a:ea typeface="+mn-ea"/>
                          <a:cs typeface="+mn-cs"/>
                        </a:rPr>
                        <a:t>Smart </a:t>
                      </a:r>
                      <a:r>
                        <a:rPr kumimoji="0" lang="it-IT" sz="1100" b="1" u="none" strike="noStrike" kern="1200" dirty="0" err="1" smtClean="0">
                          <a:solidFill>
                            <a:schemeClr val="dk1"/>
                          </a:solidFill>
                          <a:effectLst/>
                          <a:latin typeface="+mn-lt"/>
                          <a:ea typeface="+mn-ea"/>
                          <a:cs typeface="+mn-cs"/>
                        </a:rPr>
                        <a:t>products</a:t>
                      </a:r>
                      <a:r>
                        <a:rPr kumimoji="0" lang="it-IT" sz="1100" b="1" u="none" strike="noStrike" kern="1200" dirty="0" smtClean="0">
                          <a:solidFill>
                            <a:schemeClr val="dk1"/>
                          </a:solidFill>
                          <a:effectLst/>
                          <a:latin typeface="+mn-lt"/>
                          <a:ea typeface="+mn-ea"/>
                          <a:cs typeface="+mn-cs"/>
                        </a:rPr>
                        <a:t>: Metodologie e sistemi per lo sviluppo prodotto; Componenti e sistemi automatici; Interfacce uomo macchina; Applicazioni delle microtecnologie e nanotecnologie; Applicazioni della Fotonica.</a:t>
                      </a:r>
                    </a:p>
                    <a:p>
                      <a:pPr marL="171450" indent="-171450" algn="just">
                        <a:buFont typeface="Arial" panose="020B0604020202020204" pitchFamily="34" charset="0"/>
                        <a:buChar char="•"/>
                      </a:pPr>
                      <a:r>
                        <a:rPr kumimoji="0" lang="it-IT" sz="1100" b="1" u="none" strike="noStrike" kern="1200" dirty="0" smtClean="0">
                          <a:solidFill>
                            <a:schemeClr val="dk1"/>
                          </a:solidFill>
                          <a:effectLst/>
                          <a:latin typeface="+mn-lt"/>
                          <a:ea typeface="+mn-ea"/>
                          <a:cs typeface="+mn-cs"/>
                        </a:rPr>
                        <a:t>Smart manufacturing: Sistemi per lo sviluppo  dei processi produttivi; Sistemi di automazione e controllo; Sistemi di automazione per la logistica di fabbrica; Interfacce uomo – macchina; Applicazioni di micro e nanotecnologie; Applicazioni della fotonica; Processi di trasformazione, lavorazione e assemblaggio di materiali e strutture.</a:t>
                      </a:r>
                      <a:endParaRPr kumimoji="0" lang="it-IT" sz="1100" b="1" u="none" strike="noStrike" kern="1200" dirty="0">
                        <a:solidFill>
                          <a:schemeClr val="dk1"/>
                        </a:solidFill>
                        <a:effectLst/>
                        <a:latin typeface="+mn-lt"/>
                        <a:ea typeface="+mn-ea"/>
                        <a:cs typeface="+mn-cs"/>
                      </a:endParaRPr>
                    </a:p>
                  </a:txBody>
                  <a:tcPr>
                    <a:solidFill>
                      <a:schemeClr val="accent5">
                        <a:lumMod val="20000"/>
                        <a:lumOff val="80000"/>
                      </a:schemeClr>
                    </a:solidFill>
                  </a:tcPr>
                </a:tc>
              </a:tr>
              <a:tr h="916801">
                <a:tc>
                  <a:txBody>
                    <a:bodyPr/>
                    <a:lstStyle/>
                    <a:p>
                      <a:pPr marL="0" algn="l" rtl="0" eaLnBrk="1" latinLnBrk="0" hangingPunct="1"/>
                      <a:r>
                        <a:rPr kumimoji="0" lang="it-IT" sz="1100" b="1" i="1" kern="1200" dirty="0" smtClean="0">
                          <a:solidFill>
                            <a:schemeClr val="dk1"/>
                          </a:solidFill>
                          <a:effectLst/>
                          <a:latin typeface="+mn-lt"/>
                          <a:ea typeface="+mn-ea"/>
                          <a:cs typeface="+mn-cs"/>
                        </a:rPr>
                        <a:t>LIFE SCIENCES</a:t>
                      </a:r>
                      <a:endParaRPr kumimoji="0" lang="it-IT" sz="1100" b="1" i="1"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pPr marL="171450" lvl="0" indent="-171450" algn="just" rtl="0" eaLnBrk="1" fontAlgn="base" latinLnBrk="0" hangingPunct="1">
                        <a:buFont typeface="Arial" panose="020B0604020202020204" pitchFamily="34" charset="0"/>
                        <a:buChar char="•"/>
                      </a:pPr>
                      <a:r>
                        <a:rPr kumimoji="0" lang="it-IT" sz="1100" b="1" u="none" strike="noStrike" kern="1200" dirty="0" smtClean="0">
                          <a:solidFill>
                            <a:schemeClr val="dk1"/>
                          </a:solidFill>
                          <a:effectLst/>
                          <a:latin typeface="+mn-lt"/>
                          <a:ea typeface="+mn-ea"/>
                          <a:cs typeface="+mn-cs"/>
                        </a:rPr>
                        <a:t>Sviluppo di tecnologie che permettano approcci predittivi, preventivi, diagnostici, di cura e monitoraggio delle condizioni di salute;</a:t>
                      </a:r>
                    </a:p>
                    <a:p>
                      <a:pPr marL="171450" lvl="0" indent="-171450" algn="just" rtl="0" eaLnBrk="1" fontAlgn="base" latinLnBrk="0" hangingPunct="1">
                        <a:buFont typeface="Arial" panose="020B0604020202020204" pitchFamily="34" charset="0"/>
                        <a:buChar char="•"/>
                      </a:pPr>
                      <a:r>
                        <a:rPr kumimoji="0" lang="it-IT" sz="1100" b="1" u="none" strike="noStrike" kern="1200" dirty="0" smtClean="0">
                          <a:solidFill>
                            <a:schemeClr val="dk1"/>
                          </a:solidFill>
                          <a:effectLst/>
                          <a:latin typeface="+mn-lt"/>
                          <a:ea typeface="+mn-ea"/>
                          <a:cs typeface="+mn-cs"/>
                        </a:rPr>
                        <a:t>Sviluppo di tecnologie e strumenti per la salute basate sui paradigmi di tecnologie convergenti, biocompatibilità, </a:t>
                      </a:r>
                      <a:r>
                        <a:rPr kumimoji="0" lang="it-IT" sz="1100" b="1" u="none" strike="noStrike" kern="1200" dirty="0" err="1" smtClean="0">
                          <a:solidFill>
                            <a:schemeClr val="dk1"/>
                          </a:solidFill>
                          <a:effectLst/>
                          <a:latin typeface="+mn-lt"/>
                          <a:ea typeface="+mn-ea"/>
                          <a:cs typeface="+mn-cs"/>
                        </a:rPr>
                        <a:t>bioassorbibilità</a:t>
                      </a:r>
                      <a:r>
                        <a:rPr kumimoji="0" lang="it-IT" sz="1100" b="1" u="none" strike="noStrike" kern="1200" dirty="0" smtClean="0">
                          <a:solidFill>
                            <a:schemeClr val="dk1"/>
                          </a:solidFill>
                          <a:effectLst/>
                          <a:latin typeface="+mn-lt"/>
                          <a:ea typeface="+mn-ea"/>
                          <a:cs typeface="+mn-cs"/>
                        </a:rPr>
                        <a:t>, personalizzazione, mini-invasività e miniaturizzazione;</a:t>
                      </a:r>
                    </a:p>
                    <a:p>
                      <a:pPr marL="171450" lvl="0" indent="-171450" algn="just" rtl="0" eaLnBrk="1" fontAlgn="base" latinLnBrk="0" hangingPunct="1">
                        <a:buFont typeface="Arial" panose="020B0604020202020204" pitchFamily="34" charset="0"/>
                        <a:buChar char="•"/>
                      </a:pPr>
                      <a:r>
                        <a:rPr kumimoji="0" lang="it-IT" sz="1100" b="1" u="none" strike="noStrike" kern="1200" dirty="0" smtClean="0">
                          <a:solidFill>
                            <a:schemeClr val="dk1"/>
                          </a:solidFill>
                          <a:effectLst/>
                          <a:latin typeface="+mn-lt"/>
                          <a:ea typeface="+mn-ea"/>
                          <a:cs typeface="+mn-cs"/>
                        </a:rPr>
                        <a:t>Sviluppo di sistemi analitici, di sequenziamento e soluzioni bioinformatiche di analisi dati;</a:t>
                      </a:r>
                    </a:p>
                    <a:p>
                      <a:pPr marL="171450" lvl="0" indent="-171450" algn="just" rtl="0" eaLnBrk="1" fontAlgn="base" latinLnBrk="0" hangingPunct="1">
                        <a:buFont typeface="Arial" panose="020B0604020202020204" pitchFamily="34" charset="0"/>
                        <a:buChar char="•"/>
                      </a:pPr>
                      <a:r>
                        <a:rPr kumimoji="0" lang="it-IT" sz="1100" b="1" u="none" strike="noStrike" kern="1200" dirty="0" smtClean="0">
                          <a:solidFill>
                            <a:schemeClr val="dk1"/>
                          </a:solidFill>
                          <a:effectLst/>
                          <a:latin typeface="+mn-lt"/>
                          <a:ea typeface="+mn-ea"/>
                          <a:cs typeface="+mn-cs"/>
                        </a:rPr>
                        <a:t>Sviluppo di modelli e paradigmi gestionali e produttivi per la Salute.</a:t>
                      </a:r>
                    </a:p>
                  </a:txBody>
                  <a:tcPr>
                    <a:solidFill>
                      <a:schemeClr val="accent6">
                        <a:lumMod val="20000"/>
                        <a:lumOff val="80000"/>
                      </a:schemeClr>
                    </a:solidFill>
                  </a:tcPr>
                </a:tc>
              </a:tr>
              <a:tr h="434274">
                <a:tc>
                  <a:txBody>
                    <a:bodyPr/>
                    <a:lstStyle/>
                    <a:p>
                      <a:pPr marL="0" algn="l" rtl="0" eaLnBrk="1" latinLnBrk="0" hangingPunct="1"/>
                      <a:r>
                        <a:rPr kumimoji="0" lang="it-IT" sz="1100" b="1" i="1" kern="1200" dirty="0" smtClean="0">
                          <a:solidFill>
                            <a:schemeClr val="dk1"/>
                          </a:solidFill>
                          <a:effectLst/>
                          <a:latin typeface="+mn-lt"/>
                          <a:ea typeface="+mn-ea"/>
                          <a:cs typeface="+mn-cs"/>
                        </a:rPr>
                        <a:t>TEXTILE</a:t>
                      </a:r>
                      <a:endParaRPr kumimoji="0" lang="it-IT" sz="1100" b="1" i="1" kern="1200" dirty="0">
                        <a:solidFill>
                          <a:schemeClr val="dk1"/>
                        </a:solidFill>
                        <a:effectLst/>
                        <a:latin typeface="+mn-lt"/>
                        <a:ea typeface="+mn-ea"/>
                        <a:cs typeface="+mn-cs"/>
                      </a:endParaRPr>
                    </a:p>
                  </a:txBody>
                  <a:tcPr>
                    <a:solidFill>
                      <a:schemeClr val="accent5">
                        <a:lumMod val="20000"/>
                        <a:lumOff val="80000"/>
                      </a:schemeClr>
                    </a:solidFill>
                  </a:tcPr>
                </a:tc>
                <a:tc>
                  <a:txBody>
                    <a:bodyPr/>
                    <a:lstStyle/>
                    <a:p>
                      <a:pPr marL="171450" lvl="0" indent="-171450" algn="just" rtl="0" eaLnBrk="1" fontAlgn="base" latinLnBrk="0" hangingPunct="1">
                        <a:buFont typeface="Arial" panose="020B0604020202020204" pitchFamily="34" charset="0"/>
                        <a:buChar char="•"/>
                      </a:pPr>
                      <a:r>
                        <a:rPr kumimoji="0" lang="it-IT" sz="1100" b="1" u="none" strike="noStrike" kern="1200" dirty="0" smtClean="0">
                          <a:solidFill>
                            <a:schemeClr val="dk1"/>
                          </a:solidFill>
                          <a:effectLst/>
                          <a:latin typeface="+mn-lt"/>
                          <a:ea typeface="+mn-ea"/>
                          <a:cs typeface="+mn-cs"/>
                        </a:rPr>
                        <a:t>Tessile-Abbigliamento; </a:t>
                      </a:r>
                    </a:p>
                    <a:p>
                      <a:pPr marL="171450" lvl="0" indent="-171450" algn="just" rtl="0" eaLnBrk="1" fontAlgn="base" latinLnBrk="0" hangingPunct="1">
                        <a:buFont typeface="Arial" panose="020B0604020202020204" pitchFamily="34" charset="0"/>
                        <a:buChar char="•"/>
                      </a:pPr>
                      <a:r>
                        <a:rPr kumimoji="0" lang="it-IT" sz="1100" b="1" u="none" strike="noStrike" kern="1200" dirty="0" smtClean="0">
                          <a:solidFill>
                            <a:schemeClr val="dk1"/>
                          </a:solidFill>
                          <a:effectLst/>
                          <a:latin typeface="+mn-lt"/>
                          <a:ea typeface="+mn-ea"/>
                          <a:cs typeface="+mn-cs"/>
                        </a:rPr>
                        <a:t>Tessile Arredamento; </a:t>
                      </a:r>
                    </a:p>
                    <a:p>
                      <a:pPr marL="171450" lvl="0" indent="-171450" algn="just" rtl="0" eaLnBrk="1" fontAlgn="base" latinLnBrk="0" hangingPunct="1">
                        <a:buFont typeface="Arial" panose="020B0604020202020204" pitchFamily="34" charset="0"/>
                        <a:buChar char="•"/>
                      </a:pPr>
                      <a:r>
                        <a:rPr kumimoji="0" lang="it-IT" sz="1100" b="1" u="none" strike="noStrike" kern="1200" dirty="0" smtClean="0">
                          <a:solidFill>
                            <a:schemeClr val="dk1"/>
                          </a:solidFill>
                          <a:effectLst/>
                          <a:latin typeface="+mn-lt"/>
                          <a:ea typeface="+mn-ea"/>
                          <a:cs typeface="+mn-cs"/>
                        </a:rPr>
                        <a:t>Tessili per usi diversificati.</a:t>
                      </a:r>
                      <a:endParaRPr kumimoji="0" lang="it-IT" sz="1100" b="1" u="none" strike="noStrike" kern="1200" dirty="0">
                        <a:solidFill>
                          <a:schemeClr val="dk1"/>
                        </a:solidFill>
                        <a:effectLst/>
                        <a:latin typeface="+mn-lt"/>
                        <a:ea typeface="+mn-ea"/>
                        <a:cs typeface="+mn-cs"/>
                      </a:endParaRPr>
                    </a:p>
                  </a:txBody>
                  <a:tcPr>
                    <a:solidFill>
                      <a:schemeClr val="accent5">
                        <a:lumMod val="20000"/>
                        <a:lumOff val="80000"/>
                      </a:schemeClr>
                    </a:solidFill>
                  </a:tcPr>
                </a:tc>
              </a:tr>
            </a:tbl>
          </a:graphicData>
        </a:graphic>
      </p:graphicFrame>
    </p:spTree>
    <p:extLst>
      <p:ext uri="{BB962C8B-B14F-4D97-AF65-F5344CB8AC3E}">
        <p14:creationId xmlns:p14="http://schemas.microsoft.com/office/powerpoint/2010/main" val="425540521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31640" y="116632"/>
            <a:ext cx="7488832" cy="576064"/>
          </a:xfrm>
        </p:spPr>
        <p:txBody>
          <a:bodyPr>
            <a:normAutofit fontScale="90000"/>
          </a:bodyPr>
          <a:lstStyle/>
          <a:p>
            <a:pPr algn="ctr"/>
            <a:r>
              <a:rPr lang="it-IT" dirty="0" smtClean="0"/>
              <a:t>Aree tematiche</a:t>
            </a:r>
            <a:endParaRPr lang="it-IT" dirty="0"/>
          </a:p>
        </p:txBody>
      </p:sp>
      <p:graphicFrame>
        <p:nvGraphicFramePr>
          <p:cNvPr id="4" name="Tabella 3"/>
          <p:cNvGraphicFramePr>
            <a:graphicFrameLocks noGrp="1"/>
          </p:cNvGraphicFramePr>
          <p:nvPr>
            <p:extLst>
              <p:ext uri="{D42A27DB-BD31-4B8C-83A1-F6EECF244321}">
                <p14:modId xmlns:p14="http://schemas.microsoft.com/office/powerpoint/2010/main" val="2765648502"/>
              </p:ext>
            </p:extLst>
          </p:nvPr>
        </p:nvGraphicFramePr>
        <p:xfrm>
          <a:off x="1187624" y="764704"/>
          <a:ext cx="7776864" cy="5852160"/>
        </p:xfrm>
        <a:graphic>
          <a:graphicData uri="http://schemas.openxmlformats.org/drawingml/2006/table">
            <a:tbl>
              <a:tblPr firstRow="1" bandRow="1">
                <a:tableStyleId>{5C22544A-7EE6-4342-B048-85BDC9FD1C3A}</a:tableStyleId>
              </a:tblPr>
              <a:tblGrid>
                <a:gridCol w="1872208"/>
                <a:gridCol w="5904656"/>
              </a:tblGrid>
              <a:tr h="288032">
                <a:tc>
                  <a:txBody>
                    <a:bodyPr/>
                    <a:lstStyle/>
                    <a:p>
                      <a:r>
                        <a:rPr kumimoji="0" lang="it-IT" sz="1400" b="1" i="0" kern="1200" dirty="0" smtClean="0">
                          <a:solidFill>
                            <a:srgbClr val="FFFFFF"/>
                          </a:solidFill>
                          <a:effectLst/>
                          <a:latin typeface="+mn-lt"/>
                          <a:ea typeface="+mn-ea"/>
                          <a:cs typeface="+mn-cs"/>
                        </a:rPr>
                        <a:t>Area Tematica</a:t>
                      </a:r>
                      <a:endParaRPr kumimoji="0" lang="it-IT" sz="1400" b="1" i="0" kern="1200" dirty="0">
                        <a:solidFill>
                          <a:srgbClr val="FFFFFF"/>
                        </a:solidFill>
                        <a:effectLst/>
                        <a:latin typeface="+mn-lt"/>
                        <a:ea typeface="+mn-ea"/>
                        <a:cs typeface="+mn-cs"/>
                      </a:endParaRPr>
                    </a:p>
                  </a:txBody>
                  <a:tcPr/>
                </a:tc>
                <a:tc>
                  <a:txBody>
                    <a:bodyPr/>
                    <a:lstStyle/>
                    <a:p>
                      <a:r>
                        <a:rPr kumimoji="0" lang="it-IT" sz="1400" b="1" i="0" kern="1200" dirty="0" smtClean="0">
                          <a:solidFill>
                            <a:srgbClr val="FFFFFF"/>
                          </a:solidFill>
                          <a:effectLst/>
                          <a:latin typeface="+mn-lt"/>
                          <a:ea typeface="+mn-ea"/>
                          <a:cs typeface="+mn-cs"/>
                        </a:rPr>
                        <a:t>Articolazione</a:t>
                      </a:r>
                      <a:endParaRPr kumimoji="0" lang="it-IT" sz="1400" b="1" i="0" kern="1200" dirty="0">
                        <a:solidFill>
                          <a:srgbClr val="FFFFFF"/>
                        </a:solidFill>
                        <a:effectLst/>
                        <a:latin typeface="+mn-lt"/>
                        <a:ea typeface="+mn-ea"/>
                        <a:cs typeface="+mn-cs"/>
                      </a:endParaRPr>
                    </a:p>
                  </a:txBody>
                  <a:tcPr/>
                </a:tc>
              </a:tr>
              <a:tr h="370840">
                <a:tc>
                  <a:txBody>
                    <a:bodyPr/>
                    <a:lstStyle/>
                    <a:p>
                      <a:r>
                        <a:rPr kumimoji="0" lang="en-US" sz="1100" b="1" i="1" kern="1200" dirty="0" smtClean="0">
                          <a:solidFill>
                            <a:schemeClr val="dk1"/>
                          </a:solidFill>
                          <a:effectLst/>
                          <a:latin typeface="+mn-lt"/>
                          <a:ea typeface="+mn-ea"/>
                          <a:cs typeface="+mn-cs"/>
                        </a:rPr>
                        <a:t>GREEN CHEMISTRY AND ADVANCED MATERIALS</a:t>
                      </a:r>
                      <a:endParaRPr lang="it-IT" sz="1100" dirty="0"/>
                    </a:p>
                  </a:txBody>
                  <a:tcPr>
                    <a:solidFill>
                      <a:schemeClr val="accent6">
                        <a:lumMod val="20000"/>
                        <a:lumOff val="80000"/>
                      </a:schemeClr>
                    </a:solidFill>
                  </a:tcPr>
                </a:tc>
                <a:tc>
                  <a:txBody>
                    <a:bodyPr/>
                    <a:lstStyle/>
                    <a:p>
                      <a:pPr marL="171450" lvl="0" indent="-171450" algn="just" rtl="0" eaLnBrk="1" fontAlgn="base" latinLnBrk="0" hangingPunct="1">
                        <a:lnSpc>
                          <a:spcPct val="100000"/>
                        </a:lnSpc>
                        <a:spcAft>
                          <a:spcPts val="0"/>
                        </a:spcAft>
                        <a:buFont typeface="Arial" panose="020B0604020202020204" pitchFamily="34" charset="0"/>
                        <a:buChar char="•"/>
                        <a:tabLst>
                          <a:tab pos="228600" algn="l"/>
                        </a:tabLst>
                      </a:pPr>
                      <a:r>
                        <a:rPr kumimoji="0" lang="it-IT" sz="1100" b="1" u="none" strike="noStrike" kern="1200" dirty="0" smtClean="0">
                          <a:solidFill>
                            <a:schemeClr val="dk1"/>
                          </a:solidFill>
                          <a:effectLst/>
                          <a:latin typeface="+mn-lt"/>
                          <a:ea typeface="+mn-ea"/>
                          <a:cs typeface="+mn-cs"/>
                        </a:rPr>
                        <a:t>Materiali avanzati da fonti rinnovabili per </a:t>
                      </a:r>
                      <a:r>
                        <a:rPr kumimoji="0" lang="it-IT" sz="1100" b="1" u="none" strike="noStrike" kern="1200" dirty="0" err="1" smtClean="0">
                          <a:solidFill>
                            <a:schemeClr val="dk1"/>
                          </a:solidFill>
                          <a:effectLst/>
                          <a:latin typeface="+mn-lt"/>
                          <a:ea typeface="+mn-ea"/>
                          <a:cs typeface="+mn-cs"/>
                        </a:rPr>
                        <a:t>smart</a:t>
                      </a:r>
                      <a:r>
                        <a:rPr kumimoji="0" lang="it-IT" sz="1100" b="1" u="none" strike="noStrike" kern="1200" dirty="0" smtClean="0">
                          <a:solidFill>
                            <a:schemeClr val="dk1"/>
                          </a:solidFill>
                          <a:effectLst/>
                          <a:latin typeface="+mn-lt"/>
                          <a:ea typeface="+mn-ea"/>
                          <a:cs typeface="+mn-cs"/>
                        </a:rPr>
                        <a:t> </a:t>
                      </a:r>
                      <a:r>
                        <a:rPr kumimoji="0" lang="it-IT" sz="1100" b="1" u="none" strike="noStrike" kern="1200" dirty="0" err="1" smtClean="0">
                          <a:solidFill>
                            <a:schemeClr val="dk1"/>
                          </a:solidFill>
                          <a:effectLst/>
                          <a:latin typeface="+mn-lt"/>
                          <a:ea typeface="+mn-ea"/>
                          <a:cs typeface="+mn-cs"/>
                        </a:rPr>
                        <a:t>food</a:t>
                      </a:r>
                      <a:r>
                        <a:rPr kumimoji="0" lang="it-IT" sz="1100" b="1" u="none" strike="noStrike" kern="1200" dirty="0" smtClean="0">
                          <a:solidFill>
                            <a:schemeClr val="dk1"/>
                          </a:solidFill>
                          <a:effectLst/>
                          <a:latin typeface="+mn-lt"/>
                          <a:ea typeface="+mn-ea"/>
                          <a:cs typeface="+mn-cs"/>
                        </a:rPr>
                        <a:t>-packaging;</a:t>
                      </a:r>
                    </a:p>
                    <a:p>
                      <a:pPr marL="171450" lvl="0" indent="-171450" algn="just" rtl="0" eaLnBrk="1" fontAlgn="base" latinLnBrk="0" hangingPunct="1">
                        <a:lnSpc>
                          <a:spcPct val="100000"/>
                        </a:lnSpc>
                        <a:spcAft>
                          <a:spcPts val="0"/>
                        </a:spcAft>
                        <a:buFont typeface="Arial" panose="020B0604020202020204" pitchFamily="34" charset="0"/>
                        <a:buChar char="•"/>
                        <a:tabLst>
                          <a:tab pos="228600" algn="l"/>
                        </a:tabLst>
                      </a:pPr>
                      <a:r>
                        <a:rPr kumimoji="0" lang="it-IT" sz="1100" b="1" u="none" strike="noStrike" kern="1200" dirty="0" smtClean="0">
                          <a:solidFill>
                            <a:schemeClr val="dk1"/>
                          </a:solidFill>
                          <a:effectLst/>
                          <a:latin typeface="+mn-lt"/>
                          <a:ea typeface="+mn-ea"/>
                          <a:cs typeface="+mn-cs"/>
                        </a:rPr>
                        <a:t>Trattamento di biomassa vegetale, sottoprodotti e scarti al fine di ottenere </a:t>
                      </a:r>
                      <a:r>
                        <a:rPr kumimoji="0" lang="it-IT" sz="1100" b="1" u="none" strike="noStrike" kern="1200" dirty="0" err="1" smtClean="0">
                          <a:solidFill>
                            <a:schemeClr val="dk1"/>
                          </a:solidFill>
                          <a:effectLst/>
                          <a:latin typeface="+mn-lt"/>
                          <a:ea typeface="+mn-ea"/>
                          <a:cs typeface="+mn-cs"/>
                        </a:rPr>
                        <a:t>biobased</a:t>
                      </a:r>
                      <a:r>
                        <a:rPr kumimoji="0" lang="it-IT" sz="1100" b="1" u="none" strike="noStrike" kern="1200" dirty="0" smtClean="0">
                          <a:solidFill>
                            <a:schemeClr val="dk1"/>
                          </a:solidFill>
                          <a:effectLst/>
                          <a:latin typeface="+mn-lt"/>
                          <a:ea typeface="+mn-ea"/>
                          <a:cs typeface="+mn-cs"/>
                        </a:rPr>
                        <a:t> </a:t>
                      </a:r>
                      <a:r>
                        <a:rPr kumimoji="0" lang="it-IT" sz="1100" b="1" u="none" strike="noStrike" kern="1200" dirty="0" err="1" smtClean="0">
                          <a:solidFill>
                            <a:schemeClr val="dk1"/>
                          </a:solidFill>
                          <a:effectLst/>
                          <a:latin typeface="+mn-lt"/>
                          <a:ea typeface="+mn-ea"/>
                          <a:cs typeface="+mn-cs"/>
                        </a:rPr>
                        <a:t>products</a:t>
                      </a:r>
                      <a:r>
                        <a:rPr kumimoji="0" lang="it-IT" sz="1100" b="1" u="none" strike="noStrike" kern="1200" dirty="0" smtClean="0">
                          <a:solidFill>
                            <a:schemeClr val="dk1"/>
                          </a:solidFill>
                          <a:effectLst/>
                          <a:latin typeface="+mn-lt"/>
                          <a:ea typeface="+mn-ea"/>
                          <a:cs typeface="+mn-cs"/>
                        </a:rPr>
                        <a:t>;</a:t>
                      </a:r>
                    </a:p>
                    <a:p>
                      <a:pPr marL="171450" lvl="0" indent="-171450" algn="just" rtl="0" eaLnBrk="1" fontAlgn="base" latinLnBrk="0" hangingPunct="1">
                        <a:lnSpc>
                          <a:spcPct val="100000"/>
                        </a:lnSpc>
                        <a:spcAft>
                          <a:spcPts val="0"/>
                        </a:spcAft>
                        <a:buFont typeface="Arial" panose="020B0604020202020204" pitchFamily="34" charset="0"/>
                        <a:buChar char="•"/>
                        <a:tabLst>
                          <a:tab pos="228600" algn="l"/>
                        </a:tabLst>
                      </a:pPr>
                      <a:r>
                        <a:rPr kumimoji="0" lang="it-IT" sz="1100" b="1" u="none" strike="noStrike" kern="1200" dirty="0" smtClean="0">
                          <a:solidFill>
                            <a:schemeClr val="dk1"/>
                          </a:solidFill>
                          <a:effectLst/>
                          <a:latin typeface="+mn-lt"/>
                          <a:ea typeface="+mn-ea"/>
                          <a:cs typeface="+mn-cs"/>
                        </a:rPr>
                        <a:t>Materiali avanzati e design innovativo per prodotti con nuove funzionalità;</a:t>
                      </a:r>
                    </a:p>
                    <a:p>
                      <a:pPr marL="171450" lvl="0" indent="-171450" algn="just" rtl="0" eaLnBrk="1" fontAlgn="base" latinLnBrk="0" hangingPunct="1">
                        <a:lnSpc>
                          <a:spcPct val="100000"/>
                        </a:lnSpc>
                        <a:spcAft>
                          <a:spcPts val="0"/>
                        </a:spcAft>
                        <a:buFont typeface="Arial" panose="020B0604020202020204" pitchFamily="34" charset="0"/>
                        <a:buChar char="•"/>
                        <a:tabLst>
                          <a:tab pos="228600" algn="l"/>
                        </a:tabLst>
                      </a:pPr>
                      <a:r>
                        <a:rPr kumimoji="0" lang="it-IT" sz="1100" b="1" u="none" strike="noStrike" kern="1200" dirty="0" smtClean="0">
                          <a:solidFill>
                            <a:schemeClr val="dk1"/>
                          </a:solidFill>
                          <a:effectLst/>
                          <a:latin typeface="+mn-lt"/>
                          <a:ea typeface="+mn-ea"/>
                          <a:cs typeface="+mn-cs"/>
                        </a:rPr>
                        <a:t>Materiali migliorati per il settore della logistica;</a:t>
                      </a:r>
                    </a:p>
                    <a:p>
                      <a:pPr marL="171450" lvl="0" indent="-171450" algn="just" rtl="0" eaLnBrk="1" fontAlgn="base" latinLnBrk="0" hangingPunct="1">
                        <a:lnSpc>
                          <a:spcPct val="100000"/>
                        </a:lnSpc>
                        <a:spcAft>
                          <a:spcPts val="0"/>
                        </a:spcAft>
                        <a:buFont typeface="Arial" panose="020B0604020202020204" pitchFamily="34" charset="0"/>
                        <a:buChar char="•"/>
                        <a:tabLst>
                          <a:tab pos="228600" algn="l"/>
                        </a:tabLst>
                      </a:pPr>
                      <a:r>
                        <a:rPr kumimoji="0" lang="it-IT" sz="1100" b="1" u="none" strike="noStrike" kern="1200" dirty="0" smtClean="0">
                          <a:solidFill>
                            <a:schemeClr val="dk1"/>
                          </a:solidFill>
                          <a:effectLst/>
                          <a:latin typeface="+mn-lt"/>
                          <a:ea typeface="+mn-ea"/>
                          <a:cs typeface="+mn-cs"/>
                        </a:rPr>
                        <a:t>Integrazione di materiali e tecnologie non convenzionali per il settore manifatturiero;</a:t>
                      </a:r>
                    </a:p>
                    <a:p>
                      <a:pPr marL="171450" lvl="0" indent="-171450" algn="just" rtl="0" eaLnBrk="1" fontAlgn="base" latinLnBrk="0" hangingPunct="1">
                        <a:lnSpc>
                          <a:spcPct val="100000"/>
                        </a:lnSpc>
                        <a:spcAft>
                          <a:spcPts val="0"/>
                        </a:spcAft>
                        <a:buFont typeface="Arial" panose="020B0604020202020204" pitchFamily="34" charset="0"/>
                        <a:buChar char="•"/>
                        <a:tabLst>
                          <a:tab pos="228600" algn="l"/>
                        </a:tabLst>
                      </a:pPr>
                      <a:r>
                        <a:rPr kumimoji="0" lang="it-IT" sz="1100" b="1" u="none" strike="noStrike" kern="1200" dirty="0" smtClean="0">
                          <a:solidFill>
                            <a:schemeClr val="dk1"/>
                          </a:solidFill>
                          <a:effectLst/>
                          <a:latin typeface="+mn-lt"/>
                          <a:ea typeface="+mn-ea"/>
                          <a:cs typeface="+mn-cs"/>
                        </a:rPr>
                        <a:t>Sostituzione dei VHCP;</a:t>
                      </a:r>
                    </a:p>
                    <a:p>
                      <a:pPr marL="171450" lvl="0" indent="-171450" algn="just" rtl="0" eaLnBrk="1" fontAlgn="base" latinLnBrk="0" hangingPunct="1">
                        <a:lnSpc>
                          <a:spcPct val="100000"/>
                        </a:lnSpc>
                        <a:spcAft>
                          <a:spcPts val="0"/>
                        </a:spcAft>
                        <a:buFont typeface="Arial" panose="020B0604020202020204" pitchFamily="34" charset="0"/>
                        <a:buChar char="•"/>
                        <a:tabLst>
                          <a:tab pos="228600" algn="l"/>
                        </a:tabLst>
                      </a:pPr>
                      <a:r>
                        <a:rPr kumimoji="0" lang="it-IT" sz="1100" b="1" u="none" strike="noStrike" kern="1200" dirty="0" smtClean="0">
                          <a:solidFill>
                            <a:schemeClr val="dk1"/>
                          </a:solidFill>
                          <a:effectLst/>
                          <a:latin typeface="+mn-lt"/>
                          <a:ea typeface="+mn-ea"/>
                          <a:cs typeface="+mn-cs"/>
                        </a:rPr>
                        <a:t>Materiali innovativi per applicazioni nel campo energetico;</a:t>
                      </a:r>
                    </a:p>
                    <a:p>
                      <a:pPr marL="171450" lvl="0" indent="-171450" algn="just" rtl="0" eaLnBrk="1" fontAlgn="base" latinLnBrk="0" hangingPunct="1">
                        <a:lnSpc>
                          <a:spcPct val="100000"/>
                        </a:lnSpc>
                        <a:spcAft>
                          <a:spcPts val="0"/>
                        </a:spcAft>
                        <a:buFont typeface="Arial" panose="020B0604020202020204" pitchFamily="34" charset="0"/>
                        <a:buChar char="•"/>
                        <a:tabLst>
                          <a:tab pos="228600" algn="l"/>
                        </a:tabLst>
                      </a:pPr>
                      <a:r>
                        <a:rPr kumimoji="0" lang="it-IT" sz="1100" b="1" u="none" strike="noStrike" kern="1200" dirty="0" smtClean="0">
                          <a:solidFill>
                            <a:schemeClr val="dk1"/>
                          </a:solidFill>
                          <a:effectLst/>
                          <a:latin typeface="+mn-lt"/>
                          <a:ea typeface="+mn-ea"/>
                          <a:cs typeface="+mn-cs"/>
                        </a:rPr>
                        <a:t>Materiali e tecnologie per il biomedicale con nuove funzionalità;</a:t>
                      </a:r>
                    </a:p>
                    <a:p>
                      <a:pPr marL="171450" lvl="0" indent="-171450" algn="just" rtl="0" eaLnBrk="1" fontAlgn="base" latinLnBrk="0" hangingPunct="1">
                        <a:lnSpc>
                          <a:spcPct val="100000"/>
                        </a:lnSpc>
                        <a:spcAft>
                          <a:spcPts val="0"/>
                        </a:spcAft>
                        <a:buFont typeface="Arial" panose="020B0604020202020204" pitchFamily="34" charset="0"/>
                        <a:buChar char="•"/>
                        <a:tabLst>
                          <a:tab pos="228600" algn="l"/>
                        </a:tabLst>
                      </a:pPr>
                      <a:r>
                        <a:rPr kumimoji="0" lang="it-IT" sz="1100" b="1" u="none" strike="noStrike" kern="1200" dirty="0" smtClean="0">
                          <a:solidFill>
                            <a:schemeClr val="dk1"/>
                          </a:solidFill>
                          <a:effectLst/>
                          <a:latin typeface="+mn-lt"/>
                          <a:ea typeface="+mn-ea"/>
                          <a:cs typeface="+mn-cs"/>
                        </a:rPr>
                        <a:t>Materiali ad alto valore aggiunto per la tracciabilità dei prodotti;</a:t>
                      </a:r>
                    </a:p>
                    <a:p>
                      <a:pPr marL="171450" lvl="0" indent="-171450" algn="just" rtl="0" eaLnBrk="1" fontAlgn="base" latinLnBrk="0" hangingPunct="1">
                        <a:lnSpc>
                          <a:spcPct val="100000"/>
                        </a:lnSpc>
                        <a:spcAft>
                          <a:spcPts val="0"/>
                        </a:spcAft>
                        <a:buFont typeface="Arial" panose="020B0604020202020204" pitchFamily="34" charset="0"/>
                        <a:buChar char="•"/>
                        <a:tabLst>
                          <a:tab pos="228600" algn="l"/>
                        </a:tabLst>
                      </a:pPr>
                      <a:r>
                        <a:rPr kumimoji="0" lang="it-IT" sz="1100" b="1" u="none" strike="noStrike" kern="1200" dirty="0" smtClean="0">
                          <a:solidFill>
                            <a:schemeClr val="dk1"/>
                          </a:solidFill>
                          <a:effectLst/>
                          <a:latin typeface="+mn-lt"/>
                          <a:ea typeface="+mn-ea"/>
                          <a:cs typeface="+mn-cs"/>
                        </a:rPr>
                        <a:t>Materiali e tecnologie innovativi per </a:t>
                      </a:r>
                      <a:r>
                        <a:rPr kumimoji="0" lang="it-IT" sz="1100" b="1" u="none" strike="noStrike" kern="1200" dirty="0" err="1" smtClean="0">
                          <a:solidFill>
                            <a:schemeClr val="dk1"/>
                          </a:solidFill>
                          <a:effectLst/>
                          <a:latin typeface="+mn-lt"/>
                          <a:ea typeface="+mn-ea"/>
                          <a:cs typeface="+mn-cs"/>
                        </a:rPr>
                        <a:t>l'additive</a:t>
                      </a:r>
                      <a:r>
                        <a:rPr kumimoji="0" lang="it-IT" sz="1100" b="1" u="none" strike="noStrike" kern="1200" dirty="0" smtClean="0">
                          <a:solidFill>
                            <a:schemeClr val="dk1"/>
                          </a:solidFill>
                          <a:effectLst/>
                          <a:latin typeface="+mn-lt"/>
                          <a:ea typeface="+mn-ea"/>
                          <a:cs typeface="+mn-cs"/>
                        </a:rPr>
                        <a:t> manufacturing;</a:t>
                      </a:r>
                    </a:p>
                    <a:p>
                      <a:pPr marL="171450" lvl="0" indent="-171450" algn="just" rtl="0" eaLnBrk="1" fontAlgn="base" latinLnBrk="0" hangingPunct="1">
                        <a:lnSpc>
                          <a:spcPct val="100000"/>
                        </a:lnSpc>
                        <a:spcAft>
                          <a:spcPts val="0"/>
                        </a:spcAft>
                        <a:buFont typeface="Arial" panose="020B0604020202020204" pitchFamily="34" charset="0"/>
                        <a:buChar char="•"/>
                        <a:tabLst>
                          <a:tab pos="228600" algn="l"/>
                        </a:tabLst>
                      </a:pPr>
                      <a:r>
                        <a:rPr kumimoji="0" lang="it-IT" sz="1100" b="1" u="none" strike="noStrike" kern="1200" dirty="0" smtClean="0">
                          <a:solidFill>
                            <a:schemeClr val="dk1"/>
                          </a:solidFill>
                          <a:effectLst/>
                          <a:latin typeface="+mn-lt"/>
                          <a:ea typeface="+mn-ea"/>
                          <a:cs typeface="+mn-cs"/>
                        </a:rPr>
                        <a:t>Materiali e processi innovativi per l'integrazione di nuove funzioni nei prodotti;</a:t>
                      </a:r>
                    </a:p>
                    <a:p>
                      <a:pPr marL="171450" lvl="0" indent="-171450" algn="just" rtl="0" eaLnBrk="1" fontAlgn="base" latinLnBrk="0" hangingPunct="1">
                        <a:lnSpc>
                          <a:spcPct val="100000"/>
                        </a:lnSpc>
                        <a:spcAft>
                          <a:spcPts val="0"/>
                        </a:spcAft>
                        <a:buFont typeface="Arial" panose="020B0604020202020204" pitchFamily="34" charset="0"/>
                        <a:buChar char="•"/>
                        <a:tabLst>
                          <a:tab pos="228600" algn="l"/>
                        </a:tabLst>
                      </a:pPr>
                      <a:r>
                        <a:rPr kumimoji="0" lang="it-IT" sz="1100" b="1" u="none" strike="noStrike" kern="1200" dirty="0" smtClean="0">
                          <a:solidFill>
                            <a:schemeClr val="dk1"/>
                          </a:solidFill>
                          <a:effectLst/>
                          <a:latin typeface="+mn-lt"/>
                          <a:ea typeface="+mn-ea"/>
                          <a:cs typeface="+mn-cs"/>
                        </a:rPr>
                        <a:t>Materiali avanzati per </a:t>
                      </a:r>
                      <a:r>
                        <a:rPr kumimoji="0" lang="it-IT" sz="1100" b="1" u="none" strike="noStrike" kern="1200" dirty="0" err="1" smtClean="0">
                          <a:solidFill>
                            <a:schemeClr val="dk1"/>
                          </a:solidFill>
                          <a:effectLst/>
                          <a:latin typeface="+mn-lt"/>
                          <a:ea typeface="+mn-ea"/>
                          <a:cs typeface="+mn-cs"/>
                        </a:rPr>
                        <a:t>smart</a:t>
                      </a:r>
                      <a:r>
                        <a:rPr kumimoji="0" lang="it-IT" sz="1100" b="1" u="none" strike="noStrike" kern="1200" dirty="0" smtClean="0">
                          <a:solidFill>
                            <a:schemeClr val="dk1"/>
                          </a:solidFill>
                          <a:effectLst/>
                          <a:latin typeface="+mn-lt"/>
                          <a:ea typeface="+mn-ea"/>
                          <a:cs typeface="+mn-cs"/>
                        </a:rPr>
                        <a:t> packaging;</a:t>
                      </a:r>
                    </a:p>
                    <a:p>
                      <a:pPr marL="171450" lvl="0" indent="-171450" algn="just" rtl="0" eaLnBrk="1" fontAlgn="base" latinLnBrk="0" hangingPunct="1">
                        <a:lnSpc>
                          <a:spcPct val="100000"/>
                        </a:lnSpc>
                        <a:spcAft>
                          <a:spcPts val="0"/>
                        </a:spcAft>
                        <a:buFont typeface="Arial" panose="020B0604020202020204" pitchFamily="34" charset="0"/>
                        <a:buChar char="•"/>
                        <a:tabLst>
                          <a:tab pos="228600" algn="l"/>
                        </a:tabLst>
                      </a:pPr>
                      <a:r>
                        <a:rPr kumimoji="0" lang="it-IT" sz="1100" b="1" u="none" strike="noStrike" kern="1200" dirty="0" smtClean="0">
                          <a:solidFill>
                            <a:schemeClr val="dk1"/>
                          </a:solidFill>
                          <a:effectLst/>
                          <a:latin typeface="+mn-lt"/>
                          <a:ea typeface="+mn-ea"/>
                          <a:cs typeface="+mn-cs"/>
                        </a:rPr>
                        <a:t>Materiali, modelli e metodiche per l'ottimizzazione dei prodotti a contatto con gli alimenti;</a:t>
                      </a:r>
                    </a:p>
                    <a:p>
                      <a:pPr marL="171450" lvl="0" indent="-171450" algn="just" rtl="0" eaLnBrk="1" fontAlgn="base" latinLnBrk="0" hangingPunct="1">
                        <a:lnSpc>
                          <a:spcPct val="100000"/>
                        </a:lnSpc>
                        <a:spcAft>
                          <a:spcPts val="0"/>
                        </a:spcAft>
                        <a:buFont typeface="Arial" panose="020B0604020202020204" pitchFamily="34" charset="0"/>
                        <a:buChar char="•"/>
                        <a:tabLst>
                          <a:tab pos="228600" algn="l"/>
                        </a:tabLst>
                      </a:pPr>
                      <a:r>
                        <a:rPr kumimoji="0" lang="it-IT" sz="1100" b="1" u="none" strike="noStrike" kern="1200" dirty="0" err="1" smtClean="0">
                          <a:solidFill>
                            <a:schemeClr val="dk1"/>
                          </a:solidFill>
                          <a:effectLst/>
                          <a:latin typeface="+mn-lt"/>
                          <a:ea typeface="+mn-ea"/>
                          <a:cs typeface="+mn-cs"/>
                        </a:rPr>
                        <a:t>Pre</a:t>
                      </a:r>
                      <a:r>
                        <a:rPr kumimoji="0" lang="it-IT" sz="1100" b="1" u="none" strike="noStrike" kern="1200" dirty="0" smtClean="0">
                          <a:solidFill>
                            <a:schemeClr val="dk1"/>
                          </a:solidFill>
                          <a:effectLst/>
                          <a:latin typeface="+mn-lt"/>
                          <a:ea typeface="+mn-ea"/>
                          <a:cs typeface="+mn-cs"/>
                        </a:rPr>
                        <a:t>-trattamento, trattamento e conversione di biomassa vegetale, sottoprodotti e scarti per produzione di biocombustibile e/o produzione di energia e calore; </a:t>
                      </a:r>
                    </a:p>
                    <a:p>
                      <a:pPr marL="171450" lvl="0" indent="-171450" algn="just" rtl="0" eaLnBrk="1" fontAlgn="base" latinLnBrk="0" hangingPunct="1">
                        <a:lnSpc>
                          <a:spcPct val="100000"/>
                        </a:lnSpc>
                        <a:spcAft>
                          <a:spcPts val="0"/>
                        </a:spcAft>
                        <a:buFont typeface="Arial" panose="020B0604020202020204" pitchFamily="34" charset="0"/>
                        <a:buChar char="•"/>
                        <a:tabLst>
                          <a:tab pos="228600" algn="l"/>
                        </a:tabLst>
                      </a:pPr>
                      <a:r>
                        <a:rPr kumimoji="0" lang="it-IT" sz="1100" b="1" u="none" strike="noStrike" kern="1200" dirty="0" smtClean="0">
                          <a:solidFill>
                            <a:schemeClr val="dk1"/>
                          </a:solidFill>
                          <a:effectLst/>
                          <a:latin typeface="+mn-lt"/>
                          <a:ea typeface="+mn-ea"/>
                          <a:cs typeface="+mn-cs"/>
                        </a:rPr>
                        <a:t>Purificazione del biogas e </a:t>
                      </a:r>
                      <a:r>
                        <a:rPr kumimoji="0" lang="it-IT" sz="1100" b="1" u="none" strike="noStrike" kern="1200" dirty="0" err="1" smtClean="0">
                          <a:solidFill>
                            <a:schemeClr val="dk1"/>
                          </a:solidFill>
                          <a:effectLst/>
                          <a:latin typeface="+mn-lt"/>
                          <a:ea typeface="+mn-ea"/>
                          <a:cs typeface="+mn-cs"/>
                        </a:rPr>
                        <a:t>upgrading</a:t>
                      </a:r>
                      <a:r>
                        <a:rPr kumimoji="0" lang="it-IT" sz="1100" b="1" u="none" strike="noStrike" kern="1200" dirty="0" smtClean="0">
                          <a:solidFill>
                            <a:schemeClr val="dk1"/>
                          </a:solidFill>
                          <a:effectLst/>
                          <a:latin typeface="+mn-lt"/>
                          <a:ea typeface="+mn-ea"/>
                          <a:cs typeface="+mn-cs"/>
                        </a:rPr>
                        <a:t> in </a:t>
                      </a:r>
                      <a:r>
                        <a:rPr kumimoji="0" lang="it-IT" sz="1100" b="1" u="none" strike="noStrike" kern="1200" dirty="0" err="1" smtClean="0">
                          <a:solidFill>
                            <a:schemeClr val="dk1"/>
                          </a:solidFill>
                          <a:effectLst/>
                          <a:latin typeface="+mn-lt"/>
                          <a:ea typeface="+mn-ea"/>
                          <a:cs typeface="+mn-cs"/>
                        </a:rPr>
                        <a:t>biometano</a:t>
                      </a:r>
                      <a:r>
                        <a:rPr kumimoji="0" lang="it-IT" sz="1100" b="1" u="none" strike="noStrike" kern="1200" dirty="0" smtClean="0">
                          <a:solidFill>
                            <a:schemeClr val="dk1"/>
                          </a:solidFill>
                          <a:effectLst/>
                          <a:latin typeface="+mn-lt"/>
                          <a:ea typeface="+mn-ea"/>
                          <a:cs typeface="+mn-cs"/>
                        </a:rPr>
                        <a:t> anche liquefatto;</a:t>
                      </a:r>
                    </a:p>
                    <a:p>
                      <a:pPr marL="171450" lvl="0" indent="-171450" algn="just" rtl="0" eaLnBrk="1" fontAlgn="base" latinLnBrk="0" hangingPunct="1">
                        <a:lnSpc>
                          <a:spcPct val="100000"/>
                        </a:lnSpc>
                        <a:spcAft>
                          <a:spcPts val="0"/>
                        </a:spcAft>
                        <a:buFont typeface="Arial" panose="020B0604020202020204" pitchFamily="34" charset="0"/>
                        <a:buChar char="•"/>
                        <a:tabLst>
                          <a:tab pos="228600" algn="l"/>
                        </a:tabLst>
                      </a:pPr>
                      <a:r>
                        <a:rPr kumimoji="0" lang="it-IT" sz="1100" b="1" u="none" strike="noStrike" kern="1200" dirty="0" smtClean="0">
                          <a:solidFill>
                            <a:schemeClr val="dk1"/>
                          </a:solidFill>
                          <a:effectLst/>
                          <a:latin typeface="+mn-lt"/>
                          <a:ea typeface="+mn-ea"/>
                          <a:cs typeface="+mn-cs"/>
                        </a:rPr>
                        <a:t>Innovazione ed </a:t>
                      </a:r>
                      <a:r>
                        <a:rPr kumimoji="0" lang="it-IT" sz="1100" b="1" u="none" strike="noStrike" kern="1200" dirty="0" err="1" smtClean="0">
                          <a:solidFill>
                            <a:schemeClr val="dk1"/>
                          </a:solidFill>
                          <a:effectLst/>
                          <a:latin typeface="+mn-lt"/>
                          <a:ea typeface="+mn-ea"/>
                          <a:cs typeface="+mn-cs"/>
                        </a:rPr>
                        <a:t>efficientamento</a:t>
                      </a:r>
                      <a:r>
                        <a:rPr kumimoji="0" lang="it-IT" sz="1100" b="1" u="none" strike="noStrike" kern="1200" dirty="0" smtClean="0">
                          <a:solidFill>
                            <a:schemeClr val="dk1"/>
                          </a:solidFill>
                          <a:effectLst/>
                          <a:latin typeface="+mn-lt"/>
                          <a:ea typeface="+mn-ea"/>
                          <a:cs typeface="+mn-cs"/>
                        </a:rPr>
                        <a:t> della filiera da biomassa con verifica della sua sostenibilità;</a:t>
                      </a:r>
                    </a:p>
                    <a:p>
                      <a:pPr marL="171450" lvl="0" indent="-171450" algn="just" rtl="0" eaLnBrk="1" fontAlgn="base" latinLnBrk="0" hangingPunct="1">
                        <a:lnSpc>
                          <a:spcPct val="100000"/>
                        </a:lnSpc>
                        <a:spcAft>
                          <a:spcPts val="0"/>
                        </a:spcAft>
                        <a:buFont typeface="Arial" panose="020B0604020202020204" pitchFamily="34" charset="0"/>
                        <a:buChar char="•"/>
                        <a:tabLst>
                          <a:tab pos="228600" algn="l"/>
                        </a:tabLst>
                      </a:pPr>
                      <a:r>
                        <a:rPr kumimoji="0" lang="it-IT" sz="1100" b="1" u="none" strike="noStrike" kern="1200" dirty="0" smtClean="0">
                          <a:solidFill>
                            <a:schemeClr val="dk1"/>
                          </a:solidFill>
                          <a:effectLst/>
                          <a:latin typeface="+mn-lt"/>
                          <a:ea typeface="+mn-ea"/>
                          <a:cs typeface="+mn-cs"/>
                        </a:rPr>
                        <a:t>Logistica, produzione, raccolta, caratterizzazione, stoccaggio, </a:t>
                      </a:r>
                      <a:r>
                        <a:rPr kumimoji="0" lang="it-IT" sz="1100" b="1" u="none" strike="noStrike" kern="1200" dirty="0" err="1" smtClean="0">
                          <a:solidFill>
                            <a:schemeClr val="dk1"/>
                          </a:solidFill>
                          <a:effectLst/>
                          <a:latin typeface="+mn-lt"/>
                          <a:ea typeface="+mn-ea"/>
                          <a:cs typeface="+mn-cs"/>
                        </a:rPr>
                        <a:t>pre</a:t>
                      </a:r>
                      <a:r>
                        <a:rPr kumimoji="0" lang="it-IT" sz="1100" b="1" u="none" strike="noStrike" kern="1200" dirty="0" smtClean="0">
                          <a:solidFill>
                            <a:schemeClr val="dk1"/>
                          </a:solidFill>
                          <a:effectLst/>
                          <a:latin typeface="+mn-lt"/>
                          <a:ea typeface="+mn-ea"/>
                          <a:cs typeface="+mn-cs"/>
                        </a:rPr>
                        <a:t>-trattamento, conversione;</a:t>
                      </a:r>
                    </a:p>
                    <a:p>
                      <a:pPr marL="171450" lvl="0" indent="-171450" algn="just" rtl="0" eaLnBrk="1" fontAlgn="base" latinLnBrk="0" hangingPunct="1">
                        <a:lnSpc>
                          <a:spcPct val="100000"/>
                        </a:lnSpc>
                        <a:spcAft>
                          <a:spcPts val="0"/>
                        </a:spcAft>
                        <a:buFont typeface="Arial" panose="020B0604020202020204" pitchFamily="34" charset="0"/>
                        <a:buChar char="•"/>
                        <a:tabLst>
                          <a:tab pos="228600" algn="l"/>
                        </a:tabLst>
                      </a:pPr>
                      <a:r>
                        <a:rPr kumimoji="0" lang="it-IT" sz="1100" b="1" u="none" strike="noStrike" kern="1200" dirty="0" smtClean="0">
                          <a:solidFill>
                            <a:schemeClr val="dk1"/>
                          </a:solidFill>
                          <a:effectLst/>
                          <a:latin typeface="+mn-lt"/>
                          <a:ea typeface="+mn-ea"/>
                          <a:cs typeface="+mn-cs"/>
                        </a:rPr>
                        <a:t>Soluzioni e tecnologie non convenzionali per il </a:t>
                      </a:r>
                      <a:r>
                        <a:rPr kumimoji="0" lang="it-IT" sz="1100" b="1" u="none" strike="noStrike" kern="1200" dirty="0" err="1" smtClean="0">
                          <a:solidFill>
                            <a:schemeClr val="dk1"/>
                          </a:solidFill>
                          <a:effectLst/>
                          <a:latin typeface="+mn-lt"/>
                          <a:ea typeface="+mn-ea"/>
                          <a:cs typeface="+mn-cs"/>
                        </a:rPr>
                        <a:t>pre</a:t>
                      </a:r>
                      <a:r>
                        <a:rPr kumimoji="0" lang="it-IT" sz="1100" b="1" u="none" strike="noStrike" kern="1200" dirty="0" smtClean="0">
                          <a:solidFill>
                            <a:schemeClr val="dk1"/>
                          </a:solidFill>
                          <a:effectLst/>
                          <a:latin typeface="+mn-lt"/>
                          <a:ea typeface="+mn-ea"/>
                          <a:cs typeface="+mn-cs"/>
                        </a:rPr>
                        <a:t>-trattamento e trattamento delle biomasse;</a:t>
                      </a:r>
                    </a:p>
                    <a:p>
                      <a:pPr marL="171450" lvl="0" indent="-171450" algn="just" rtl="0" eaLnBrk="1" fontAlgn="base" latinLnBrk="0" hangingPunct="1">
                        <a:lnSpc>
                          <a:spcPct val="100000"/>
                        </a:lnSpc>
                        <a:spcAft>
                          <a:spcPts val="0"/>
                        </a:spcAft>
                        <a:buFont typeface="Arial" panose="020B0604020202020204" pitchFamily="34" charset="0"/>
                        <a:buChar char="•"/>
                        <a:tabLst>
                          <a:tab pos="228600" algn="l"/>
                        </a:tabLst>
                      </a:pPr>
                      <a:r>
                        <a:rPr kumimoji="0" lang="it-IT" sz="1100" b="1" u="none" strike="noStrike" kern="1200" dirty="0" smtClean="0">
                          <a:solidFill>
                            <a:schemeClr val="dk1"/>
                          </a:solidFill>
                          <a:effectLst/>
                          <a:latin typeface="+mn-lt"/>
                          <a:ea typeface="+mn-ea"/>
                          <a:cs typeface="+mn-cs"/>
                        </a:rPr>
                        <a:t>Modelli di gestione dell'energia anche da fonte rinnovabile, con scambio in rete (</a:t>
                      </a:r>
                      <a:r>
                        <a:rPr kumimoji="0" lang="it-IT" sz="1100" b="1" u="none" strike="noStrike" kern="1200" dirty="0" err="1" smtClean="0">
                          <a:solidFill>
                            <a:schemeClr val="dk1"/>
                          </a:solidFill>
                          <a:effectLst/>
                          <a:latin typeface="+mn-lt"/>
                          <a:ea typeface="+mn-ea"/>
                          <a:cs typeface="+mn-cs"/>
                        </a:rPr>
                        <a:t>smart</a:t>
                      </a:r>
                      <a:r>
                        <a:rPr kumimoji="0" lang="it-IT" sz="1100" b="1" u="none" strike="noStrike" kern="1200" dirty="0" smtClean="0">
                          <a:solidFill>
                            <a:schemeClr val="dk1"/>
                          </a:solidFill>
                          <a:effectLst/>
                          <a:latin typeface="+mn-lt"/>
                          <a:ea typeface="+mn-ea"/>
                          <a:cs typeface="+mn-cs"/>
                        </a:rPr>
                        <a:t> </a:t>
                      </a:r>
                      <a:r>
                        <a:rPr kumimoji="0" lang="it-IT" sz="1100" b="1" u="none" strike="noStrike" kern="1200" dirty="0" err="1" smtClean="0">
                          <a:solidFill>
                            <a:schemeClr val="dk1"/>
                          </a:solidFill>
                          <a:effectLst/>
                          <a:latin typeface="+mn-lt"/>
                          <a:ea typeface="+mn-ea"/>
                          <a:cs typeface="+mn-cs"/>
                        </a:rPr>
                        <a:t>grid</a:t>
                      </a:r>
                      <a:r>
                        <a:rPr kumimoji="0" lang="it-IT" sz="1100" b="1" u="none" strike="noStrike" kern="1200" dirty="0" smtClean="0">
                          <a:solidFill>
                            <a:schemeClr val="dk1"/>
                          </a:solidFill>
                          <a:effectLst/>
                          <a:latin typeface="+mn-lt"/>
                          <a:ea typeface="+mn-ea"/>
                          <a:cs typeface="+mn-cs"/>
                        </a:rPr>
                        <a:t>).</a:t>
                      </a:r>
                    </a:p>
                  </a:txBody>
                  <a:tcPr>
                    <a:solidFill>
                      <a:schemeClr val="accent6">
                        <a:lumMod val="20000"/>
                        <a:lumOff val="80000"/>
                      </a:schemeClr>
                    </a:solidFill>
                  </a:tcPr>
                </a:tc>
              </a:tr>
              <a:tr h="370840">
                <a:tc>
                  <a:txBody>
                    <a:bodyPr/>
                    <a:lstStyle/>
                    <a:p>
                      <a:r>
                        <a:rPr kumimoji="0" lang="it-IT" sz="1100" b="1" i="1" kern="1200" dirty="0" smtClean="0">
                          <a:solidFill>
                            <a:schemeClr val="dk1"/>
                          </a:solidFill>
                          <a:effectLst/>
                          <a:latin typeface="+mn-lt"/>
                          <a:ea typeface="+mn-ea"/>
                          <a:cs typeface="+mn-cs"/>
                        </a:rPr>
                        <a:t>ENERGY AND CLEAN TECHNOLOGIES</a:t>
                      </a:r>
                      <a:endParaRPr lang="it-IT" sz="1100" dirty="0"/>
                    </a:p>
                  </a:txBody>
                  <a:tcPr>
                    <a:solidFill>
                      <a:schemeClr val="accent5">
                        <a:lumMod val="20000"/>
                        <a:lumOff val="80000"/>
                      </a:schemeClr>
                    </a:solidFill>
                  </a:tcPr>
                </a:tc>
                <a:tc>
                  <a:txBody>
                    <a:bodyPr/>
                    <a:lstStyle/>
                    <a:p>
                      <a:pPr marL="171450" lvl="0" indent="-171450" algn="just" rtl="0" eaLnBrk="1" fontAlgn="base" latinLnBrk="0" hangingPunct="1">
                        <a:buFont typeface="Arial" panose="020B0604020202020204" pitchFamily="34" charset="0"/>
                        <a:buChar char="•"/>
                      </a:pPr>
                      <a:r>
                        <a:rPr kumimoji="0" lang="it-IT" sz="1100" b="1" u="none" strike="noStrike" kern="1200" dirty="0" smtClean="0">
                          <a:solidFill>
                            <a:schemeClr val="dk1"/>
                          </a:solidFill>
                          <a:effectLst/>
                          <a:latin typeface="+mn-lt"/>
                          <a:ea typeface="+mn-ea"/>
                          <a:cs typeface="+mn-cs"/>
                        </a:rPr>
                        <a:t>Efficienza e uso razionale dell’energia; </a:t>
                      </a:r>
                    </a:p>
                    <a:p>
                      <a:pPr marL="171450" lvl="0" indent="-171450" algn="just" rtl="0" eaLnBrk="1" fontAlgn="base" latinLnBrk="0" hangingPunct="1">
                        <a:buFont typeface="Arial" panose="020B0604020202020204" pitchFamily="34" charset="0"/>
                        <a:buChar char="•"/>
                      </a:pPr>
                      <a:r>
                        <a:rPr kumimoji="0" lang="it-IT" sz="1100" b="1" u="none" strike="noStrike" kern="1200" dirty="0" smtClean="0">
                          <a:solidFill>
                            <a:schemeClr val="dk1"/>
                          </a:solidFill>
                          <a:effectLst/>
                          <a:latin typeface="+mn-lt"/>
                          <a:ea typeface="+mn-ea"/>
                          <a:cs typeface="+mn-cs"/>
                        </a:rPr>
                        <a:t>Efficienza e uso razionale delle risorse idriche; </a:t>
                      </a:r>
                    </a:p>
                    <a:p>
                      <a:pPr marL="171450" lvl="0" indent="-171450" algn="just" rtl="0" eaLnBrk="1" fontAlgn="base" latinLnBrk="0" hangingPunct="1">
                        <a:buFont typeface="Arial" panose="020B0604020202020204" pitchFamily="34" charset="0"/>
                        <a:buChar char="•"/>
                      </a:pPr>
                      <a:r>
                        <a:rPr kumimoji="0" lang="it-IT" sz="1100" b="1" u="none" strike="noStrike" kern="1200" dirty="0" smtClean="0">
                          <a:solidFill>
                            <a:schemeClr val="dk1"/>
                          </a:solidFill>
                          <a:effectLst/>
                          <a:latin typeface="+mn-lt"/>
                          <a:ea typeface="+mn-ea"/>
                          <a:cs typeface="+mn-cs"/>
                        </a:rPr>
                        <a:t>Economia circolare; Mobilità sostenibile; </a:t>
                      </a:r>
                    </a:p>
                    <a:p>
                      <a:pPr marL="171450" lvl="0" indent="-171450" algn="just" rtl="0" eaLnBrk="1" fontAlgn="base" latinLnBrk="0" hangingPunct="1">
                        <a:buFont typeface="Arial" panose="020B0604020202020204" pitchFamily="34" charset="0"/>
                        <a:buChar char="•"/>
                      </a:pPr>
                      <a:r>
                        <a:rPr kumimoji="0" lang="it-IT" sz="1100" b="1" u="none" strike="noStrike" kern="1200" dirty="0" smtClean="0">
                          <a:solidFill>
                            <a:schemeClr val="dk1"/>
                          </a:solidFill>
                          <a:effectLst/>
                          <a:latin typeface="+mn-lt"/>
                          <a:ea typeface="+mn-ea"/>
                          <a:cs typeface="+mn-cs"/>
                        </a:rPr>
                        <a:t>Cambiamenti climatici; </a:t>
                      </a:r>
                    </a:p>
                    <a:p>
                      <a:pPr marL="171450" lvl="0" indent="-171450" algn="just" rtl="0" eaLnBrk="1" fontAlgn="base" latinLnBrk="0" hangingPunct="1">
                        <a:buFont typeface="Arial" panose="020B0604020202020204" pitchFamily="34" charset="0"/>
                        <a:buChar char="•"/>
                      </a:pPr>
                      <a:r>
                        <a:rPr kumimoji="0" lang="it-IT" sz="1100" b="1" u="none" strike="noStrike" kern="1200" dirty="0" err="1" smtClean="0">
                          <a:solidFill>
                            <a:schemeClr val="dk1"/>
                          </a:solidFill>
                          <a:effectLst/>
                          <a:latin typeface="+mn-lt"/>
                          <a:ea typeface="+mn-ea"/>
                          <a:cs typeface="+mn-cs"/>
                        </a:rPr>
                        <a:t>Clean</a:t>
                      </a:r>
                      <a:r>
                        <a:rPr kumimoji="0" lang="it-IT" sz="1100" b="1" u="none" strike="noStrike" kern="1200" dirty="0" smtClean="0">
                          <a:solidFill>
                            <a:schemeClr val="dk1"/>
                          </a:solidFill>
                          <a:effectLst/>
                          <a:latin typeface="+mn-lt"/>
                          <a:ea typeface="+mn-ea"/>
                          <a:cs typeface="+mn-cs"/>
                        </a:rPr>
                        <a:t> </a:t>
                      </a:r>
                      <a:r>
                        <a:rPr kumimoji="0" lang="it-IT" sz="1100" b="1" u="none" strike="noStrike" kern="1200" dirty="0" err="1" smtClean="0">
                          <a:solidFill>
                            <a:schemeClr val="dk1"/>
                          </a:solidFill>
                          <a:effectLst/>
                          <a:latin typeface="+mn-lt"/>
                          <a:ea typeface="+mn-ea"/>
                          <a:cs typeface="+mn-cs"/>
                        </a:rPr>
                        <a:t>solutions</a:t>
                      </a:r>
                      <a:r>
                        <a:rPr kumimoji="0" lang="it-IT" sz="1100" b="1" u="none" strike="noStrike" kern="1200" dirty="0" smtClean="0">
                          <a:solidFill>
                            <a:schemeClr val="dk1"/>
                          </a:solidFill>
                          <a:effectLst/>
                          <a:latin typeface="+mn-lt"/>
                          <a:ea typeface="+mn-ea"/>
                          <a:cs typeface="+mn-cs"/>
                        </a:rPr>
                        <a:t>.</a:t>
                      </a:r>
                      <a:endParaRPr kumimoji="0" lang="it-IT" sz="1100" b="1" u="none" strike="noStrike" kern="1200" dirty="0">
                        <a:solidFill>
                          <a:schemeClr val="dk1"/>
                        </a:solidFill>
                        <a:effectLst/>
                        <a:latin typeface="+mn-lt"/>
                        <a:ea typeface="+mn-ea"/>
                        <a:cs typeface="+mn-cs"/>
                      </a:endParaRPr>
                    </a:p>
                  </a:txBody>
                  <a:tcPr>
                    <a:solidFill>
                      <a:schemeClr val="accent5">
                        <a:lumMod val="20000"/>
                        <a:lumOff val="80000"/>
                      </a:schemeClr>
                    </a:solidFill>
                  </a:tcPr>
                </a:tc>
              </a:tr>
            </a:tbl>
          </a:graphicData>
        </a:graphic>
      </p:graphicFrame>
    </p:spTree>
    <p:extLst>
      <p:ext uri="{BB962C8B-B14F-4D97-AF65-F5344CB8AC3E}">
        <p14:creationId xmlns:p14="http://schemas.microsoft.com/office/powerpoint/2010/main" val="295767757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620688"/>
            <a:ext cx="7571184" cy="648072"/>
          </a:xfrm>
        </p:spPr>
        <p:txBody>
          <a:bodyPr>
            <a:noAutofit/>
          </a:bodyPr>
          <a:lstStyle/>
          <a:p>
            <a:pPr lvl="1" algn="ctr" rtl="0">
              <a:spcBef>
                <a:spcPct val="0"/>
              </a:spcBef>
            </a:pPr>
            <a:r>
              <a:rPr lang="it-IT" sz="3900" kern="12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Soggetti beneficiari</a:t>
            </a:r>
            <a:endParaRPr lang="it-IT" sz="3900"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
        <p:nvSpPr>
          <p:cNvPr id="3" name="Segnaposto contenuto 2"/>
          <p:cNvSpPr>
            <a:spLocks noGrp="1"/>
          </p:cNvSpPr>
          <p:nvPr>
            <p:ph idx="1"/>
          </p:nvPr>
        </p:nvSpPr>
        <p:spPr>
          <a:xfrm>
            <a:off x="1043608" y="1628800"/>
            <a:ext cx="7725544" cy="2952328"/>
          </a:xfrm>
        </p:spPr>
        <p:txBody>
          <a:bodyPr>
            <a:noAutofit/>
          </a:bodyPr>
          <a:lstStyle/>
          <a:p>
            <a:pPr marL="285750" lvl="1" indent="-285750" algn="just">
              <a:lnSpc>
                <a:spcPct val="80000"/>
              </a:lnSpc>
              <a:spcBef>
                <a:spcPts val="600"/>
              </a:spcBef>
              <a:spcAft>
                <a:spcPct val="0"/>
              </a:spcAft>
              <a:buSzPct val="80000"/>
              <a:buFont typeface="Wingdings 2" panose="05020102010507070707" pitchFamily="18" charset="2"/>
              <a:buChar char=""/>
            </a:pPr>
            <a:r>
              <a:rPr lang="it-IT" altLang="it-IT" dirty="0"/>
              <a:t>Piccole e Medie Imprese piemontesi (PMI</a:t>
            </a:r>
            <a:r>
              <a:rPr lang="it-IT" altLang="it-IT" dirty="0" smtClean="0"/>
              <a:t>)</a:t>
            </a:r>
            <a:endParaRPr lang="it-IT" altLang="it-IT" dirty="0"/>
          </a:p>
          <a:p>
            <a:pPr marL="285750" lvl="1" indent="-285750" algn="just">
              <a:lnSpc>
                <a:spcPct val="80000"/>
              </a:lnSpc>
              <a:spcBef>
                <a:spcPts val="600"/>
              </a:spcBef>
              <a:spcAft>
                <a:spcPct val="0"/>
              </a:spcAft>
              <a:buSzPct val="80000"/>
              <a:buFont typeface="Wingdings 2" panose="05020102010507070707" pitchFamily="18" charset="2"/>
              <a:buChar char=""/>
            </a:pPr>
            <a:r>
              <a:rPr lang="it-IT" altLang="it-IT" dirty="0"/>
              <a:t>Grandi Imprese  piemontesi (GI)</a:t>
            </a:r>
          </a:p>
          <a:p>
            <a:pPr marL="285750" lvl="1" indent="-285750" algn="just">
              <a:lnSpc>
                <a:spcPct val="80000"/>
              </a:lnSpc>
              <a:spcBef>
                <a:spcPts val="600"/>
              </a:spcBef>
              <a:spcAft>
                <a:spcPct val="0"/>
              </a:spcAft>
              <a:buSzPct val="80000"/>
              <a:buFont typeface="Wingdings 2" panose="05020102010507070707" pitchFamily="18" charset="2"/>
              <a:buChar char=""/>
            </a:pPr>
            <a:r>
              <a:rPr lang="it-IT" altLang="it-IT" dirty="0"/>
              <a:t>End </a:t>
            </a:r>
            <a:r>
              <a:rPr lang="it-IT" altLang="it-IT" dirty="0" err="1"/>
              <a:t>Users</a:t>
            </a:r>
            <a:endParaRPr lang="it-IT" altLang="it-IT" dirty="0"/>
          </a:p>
          <a:p>
            <a:pPr marL="285750" lvl="1" indent="-285750" algn="just">
              <a:lnSpc>
                <a:spcPct val="80000"/>
              </a:lnSpc>
              <a:spcBef>
                <a:spcPts val="600"/>
              </a:spcBef>
              <a:spcAft>
                <a:spcPct val="0"/>
              </a:spcAft>
              <a:buSzPct val="80000"/>
              <a:buFont typeface="Wingdings 2" panose="05020102010507070707" pitchFamily="18" charset="2"/>
              <a:buChar char=""/>
            </a:pPr>
            <a:r>
              <a:rPr lang="it-IT" altLang="it-IT" dirty="0"/>
              <a:t>Soggetti Gestori dei Poli di Innovazione</a:t>
            </a:r>
          </a:p>
          <a:p>
            <a:pPr marL="285750" lvl="1" indent="-285750" algn="just">
              <a:lnSpc>
                <a:spcPct val="80000"/>
              </a:lnSpc>
              <a:spcBef>
                <a:spcPts val="600"/>
              </a:spcBef>
              <a:spcAft>
                <a:spcPct val="0"/>
              </a:spcAft>
              <a:buSzPct val="80000"/>
              <a:buFont typeface="Wingdings 2" panose="05020102010507070707" pitchFamily="18" charset="2"/>
              <a:buChar char=""/>
            </a:pPr>
            <a:r>
              <a:rPr lang="it-IT" altLang="it-IT" dirty="0"/>
              <a:t>Imprese </a:t>
            </a:r>
            <a:r>
              <a:rPr lang="it-IT" altLang="it-IT" dirty="0" smtClean="0"/>
              <a:t>industriali valdostane</a:t>
            </a:r>
            <a:endParaRPr lang="it-IT" altLang="it-IT" dirty="0"/>
          </a:p>
          <a:p>
            <a:pPr marL="285750" lvl="1" indent="-285750" algn="just">
              <a:lnSpc>
                <a:spcPct val="80000"/>
              </a:lnSpc>
              <a:spcBef>
                <a:spcPts val="600"/>
              </a:spcBef>
              <a:spcAft>
                <a:spcPct val="0"/>
              </a:spcAft>
              <a:buSzPct val="80000"/>
              <a:buFont typeface="Wingdings 2" panose="05020102010507070707" pitchFamily="18" charset="2"/>
              <a:buChar char=""/>
            </a:pPr>
            <a:r>
              <a:rPr lang="it-IT" altLang="it-IT" dirty="0"/>
              <a:t>Imprese situate nell’UE</a:t>
            </a:r>
            <a:endParaRPr lang="it-IT" dirty="0"/>
          </a:p>
          <a:p>
            <a:pPr marL="64008" indent="0" algn="just">
              <a:buNone/>
            </a:pPr>
            <a:r>
              <a:rPr lang="it-IT" sz="1800" dirty="0" smtClean="0">
                <a:solidFill>
                  <a:schemeClr val="bg1"/>
                </a:solidFill>
              </a:rPr>
              <a:t>Gli </a:t>
            </a:r>
            <a:r>
              <a:rPr lang="it-IT" sz="1800" b="1" dirty="0">
                <a:solidFill>
                  <a:schemeClr val="bg1"/>
                </a:solidFill>
              </a:rPr>
              <a:t>Organismi di </a:t>
            </a:r>
            <a:r>
              <a:rPr lang="it-IT" sz="1800" b="1" dirty="0" smtClean="0">
                <a:solidFill>
                  <a:schemeClr val="bg1"/>
                </a:solidFill>
              </a:rPr>
              <a:t>ricerca </a:t>
            </a:r>
            <a:r>
              <a:rPr lang="it-IT" sz="1800" dirty="0">
                <a:solidFill>
                  <a:schemeClr val="bg1"/>
                </a:solidFill>
              </a:rPr>
              <a:t>possono partecipare ai progetti esclusivamente in qualità di </a:t>
            </a:r>
            <a:r>
              <a:rPr lang="it-IT" sz="1800" b="1" dirty="0">
                <a:solidFill>
                  <a:schemeClr val="bg1"/>
                </a:solidFill>
              </a:rPr>
              <a:t>fornitori di servizi </a:t>
            </a:r>
            <a:r>
              <a:rPr lang="it-IT" sz="1800" dirty="0">
                <a:solidFill>
                  <a:schemeClr val="bg1"/>
                </a:solidFill>
              </a:rPr>
              <a:t>di ricerca </a:t>
            </a:r>
            <a:r>
              <a:rPr lang="it-IT" sz="1800" dirty="0" smtClean="0">
                <a:solidFill>
                  <a:schemeClr val="bg1"/>
                </a:solidFill>
              </a:rPr>
              <a:t>contrattuale.</a:t>
            </a:r>
          </a:p>
          <a:p>
            <a:pPr marL="64008" indent="0" algn="just">
              <a:buNone/>
            </a:pPr>
            <a:endParaRPr lang="it-IT" sz="1200" dirty="0"/>
          </a:p>
        </p:txBody>
      </p:sp>
    </p:spTree>
    <p:extLst>
      <p:ext uri="{BB962C8B-B14F-4D97-AF65-F5344CB8AC3E}">
        <p14:creationId xmlns:p14="http://schemas.microsoft.com/office/powerpoint/2010/main" val="2405132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15616" y="274638"/>
            <a:ext cx="7818072" cy="1143000"/>
          </a:xfrm>
        </p:spPr>
        <p:txBody>
          <a:bodyPr>
            <a:normAutofit/>
          </a:bodyPr>
          <a:lstStyle/>
          <a:p>
            <a:pPr lvl="1" algn="ctr" rtl="0">
              <a:spcBef>
                <a:spcPct val="0"/>
              </a:spcBef>
            </a:pPr>
            <a:r>
              <a:rPr lang="it-IT" sz="3900"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Requisiti soggetti beneficiari</a:t>
            </a:r>
          </a:p>
        </p:txBody>
      </p:sp>
      <p:sp>
        <p:nvSpPr>
          <p:cNvPr id="3" name="Segnaposto contenuto 2"/>
          <p:cNvSpPr>
            <a:spLocks noGrp="1"/>
          </p:cNvSpPr>
          <p:nvPr>
            <p:ph idx="1"/>
          </p:nvPr>
        </p:nvSpPr>
        <p:spPr>
          <a:xfrm>
            <a:off x="1043608" y="1447800"/>
            <a:ext cx="7890080" cy="4800600"/>
          </a:xfrm>
        </p:spPr>
        <p:txBody>
          <a:bodyPr>
            <a:normAutofit fontScale="55000" lnSpcReduction="20000"/>
          </a:bodyPr>
          <a:lstStyle/>
          <a:p>
            <a:pPr marL="64008" indent="0" algn="just">
              <a:buNone/>
            </a:pPr>
            <a:r>
              <a:rPr lang="it-IT" dirty="0"/>
              <a:t>Requisiti delle imprese al momento della presentazione della domanda o comunque prima della concessione del contributo:</a:t>
            </a:r>
          </a:p>
          <a:p>
            <a:pPr marL="64008" indent="0" algn="just">
              <a:buNone/>
            </a:pPr>
            <a:endParaRPr lang="it-IT" b="1" dirty="0"/>
          </a:p>
          <a:p>
            <a:pPr marL="285750" indent="-285750" algn="just">
              <a:buFont typeface="Wingdings 2" panose="05020102010507070707" pitchFamily="18" charset="2"/>
              <a:buChar char=""/>
            </a:pPr>
            <a:r>
              <a:rPr lang="it-IT" dirty="0"/>
              <a:t>avere sede o unità locale interessata dall’intervento sita e operativa in Valle d’Aosta;</a:t>
            </a:r>
          </a:p>
          <a:p>
            <a:pPr marL="285750" indent="-285750" algn="just">
              <a:buFont typeface="Wingdings 2" panose="05020102010507070707" pitchFamily="18" charset="2"/>
              <a:buChar char=""/>
            </a:pPr>
            <a:endParaRPr lang="it-IT" dirty="0"/>
          </a:p>
          <a:p>
            <a:pPr marL="285750" indent="-285750" algn="just">
              <a:buFont typeface="Wingdings 2" panose="05020102010507070707" pitchFamily="18" charset="2"/>
              <a:buChar char=""/>
            </a:pPr>
            <a:r>
              <a:rPr lang="it-IT" dirty="0"/>
              <a:t>la sede destinataria dell’investimento deve avere un codice ATECO 2007 primario compreso tra quelli riportati nell’Allegato 1 al bando;</a:t>
            </a:r>
          </a:p>
          <a:p>
            <a:pPr marL="285750" indent="-285750" algn="just">
              <a:buFont typeface="Wingdings 2" panose="05020102010507070707" pitchFamily="18" charset="2"/>
              <a:buChar char=""/>
            </a:pPr>
            <a:endParaRPr lang="it-IT" dirty="0"/>
          </a:p>
          <a:p>
            <a:pPr marL="285750" indent="-285750" algn="just">
              <a:buFont typeface="Wingdings 2" panose="05020102010507070707" pitchFamily="18" charset="2"/>
              <a:buChar char=""/>
            </a:pPr>
            <a:r>
              <a:rPr lang="it-IT" dirty="0"/>
              <a:t>non essere in difficoltà;</a:t>
            </a:r>
          </a:p>
          <a:p>
            <a:pPr marL="285750" indent="-285750" algn="just">
              <a:buFont typeface="Wingdings 2" panose="05020102010507070707" pitchFamily="18" charset="2"/>
              <a:buChar char=""/>
            </a:pPr>
            <a:endParaRPr lang="it-IT" dirty="0"/>
          </a:p>
          <a:p>
            <a:pPr marL="285750" lvl="0" indent="-285750" algn="just">
              <a:buFont typeface="Wingdings 2" panose="05020102010507070707" pitchFamily="18" charset="2"/>
              <a:buChar char=""/>
            </a:pPr>
            <a:r>
              <a:rPr lang="it-IT" dirty="0"/>
              <a:t>non </a:t>
            </a:r>
            <a:r>
              <a:rPr lang="it-IT" dirty="0" smtClean="0"/>
              <a:t>essere stati posti </a:t>
            </a:r>
            <a:r>
              <a:rPr lang="it-IT" dirty="0"/>
              <a:t>in liquidazione volontaria e a procedure concorsuali; </a:t>
            </a:r>
          </a:p>
          <a:p>
            <a:pPr marL="285750" lvl="0" indent="-285750" algn="just">
              <a:buFont typeface="Wingdings 2" panose="05020102010507070707" pitchFamily="18" charset="2"/>
              <a:buChar char=""/>
            </a:pPr>
            <a:endParaRPr lang="it-IT" dirty="0"/>
          </a:p>
          <a:p>
            <a:pPr marL="285750" indent="-285750" algn="just">
              <a:buFont typeface="Wingdings 2" panose="05020102010507070707" pitchFamily="18" charset="2"/>
              <a:buChar char=""/>
            </a:pPr>
            <a:r>
              <a:rPr lang="it-IT" dirty="0"/>
              <a:t>essere in possesso dei requisiti economico-finanziari e patrimoniali previsti all’Allegato 3 del bando, nonché avere prospettive di sviluppo e continuità aziendale;</a:t>
            </a:r>
            <a:endParaRPr lang="it-IT" b="1" dirty="0"/>
          </a:p>
          <a:p>
            <a:pPr marL="285750" indent="-285750">
              <a:buFont typeface="Wingdings 2" panose="05020102010507070707" pitchFamily="18" charset="2"/>
              <a:buChar char=""/>
            </a:pPr>
            <a:endParaRPr lang="it-IT" dirty="0"/>
          </a:p>
          <a:p>
            <a:pPr marL="285750" indent="-285750">
              <a:buFont typeface="Wingdings 2" panose="05020102010507070707" pitchFamily="18" charset="2"/>
              <a:buChar char=""/>
            </a:pPr>
            <a:endParaRPr lang="it-IT" dirty="0"/>
          </a:p>
          <a:p>
            <a:endParaRPr lang="it-IT" dirty="0"/>
          </a:p>
        </p:txBody>
      </p:sp>
    </p:spTree>
    <p:extLst>
      <p:ext uri="{BB962C8B-B14F-4D97-AF65-F5344CB8AC3E}">
        <p14:creationId xmlns:p14="http://schemas.microsoft.com/office/powerpoint/2010/main" val="27578692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44624"/>
            <a:ext cx="7653536" cy="1399032"/>
          </a:xfrm>
        </p:spPr>
        <p:txBody>
          <a:bodyPr>
            <a:normAutofit/>
          </a:bodyPr>
          <a:lstStyle/>
          <a:p>
            <a:pPr algn="ctr"/>
            <a:r>
              <a:rPr lang="it-IT" sz="3800" dirty="0"/>
              <a:t>Requisiti soggetti beneficiari</a:t>
            </a:r>
          </a:p>
        </p:txBody>
      </p:sp>
      <p:sp>
        <p:nvSpPr>
          <p:cNvPr id="3" name="Rettangolo 2"/>
          <p:cNvSpPr/>
          <p:nvPr/>
        </p:nvSpPr>
        <p:spPr>
          <a:xfrm>
            <a:off x="1043608" y="1412776"/>
            <a:ext cx="7645856" cy="5078313"/>
          </a:xfrm>
          <a:prstGeom prst="rect">
            <a:avLst/>
          </a:prstGeom>
        </p:spPr>
        <p:txBody>
          <a:bodyPr wrap="square">
            <a:spAutoFit/>
          </a:bodyPr>
          <a:lstStyle/>
          <a:p>
            <a:pPr marL="285750" indent="-285750" algn="just">
              <a:buClr>
                <a:schemeClr val="accent1"/>
              </a:buClr>
              <a:buSzPct val="80000"/>
              <a:buFont typeface="Wingdings 2" panose="05020102010507070707" pitchFamily="18" charset="2"/>
              <a:buChar char=""/>
            </a:pPr>
            <a:r>
              <a:rPr lang="it-IT" dirty="0"/>
              <a:t>presentare una situazione regolare rispetto agli obblighi previsti dalle norme in materia di contributi previdenziali e assistenziali; </a:t>
            </a:r>
            <a:endParaRPr lang="it-IT" dirty="0" smtClean="0"/>
          </a:p>
          <a:p>
            <a:pPr marL="285750" indent="-285750" algn="just">
              <a:buClr>
                <a:schemeClr val="accent1"/>
              </a:buClr>
              <a:buSzPct val="80000"/>
              <a:buFont typeface="Wingdings 2" panose="05020102010507070707" pitchFamily="18" charset="2"/>
              <a:buChar char=""/>
            </a:pPr>
            <a:endParaRPr lang="it-IT" dirty="0"/>
          </a:p>
          <a:p>
            <a:pPr marL="285750" indent="-285750" algn="just">
              <a:buClr>
                <a:schemeClr val="accent1"/>
              </a:buClr>
              <a:buSzPct val="80000"/>
              <a:buFont typeface="Wingdings 2" panose="05020102010507070707" pitchFamily="18" charset="2"/>
              <a:buChar char=""/>
            </a:pPr>
            <a:r>
              <a:rPr lang="it-IT" dirty="0"/>
              <a:t>essere </a:t>
            </a:r>
            <a:r>
              <a:rPr lang="it-IT" dirty="0" smtClean="0"/>
              <a:t>iscritti </a:t>
            </a:r>
            <a:r>
              <a:rPr lang="it-IT" dirty="0"/>
              <a:t>al registro delle imprese della Camera di Commercio da almeno 2 anni e possedere almeno 2 bilanci chiusi ed approvati</a:t>
            </a:r>
            <a:r>
              <a:rPr lang="it-IT" dirty="0" smtClean="0"/>
              <a:t>;</a:t>
            </a:r>
          </a:p>
          <a:p>
            <a:pPr marL="285750" indent="-285750" algn="just">
              <a:buClr>
                <a:schemeClr val="accent1"/>
              </a:buClr>
              <a:buSzPct val="80000"/>
              <a:buFont typeface="Wingdings 2" panose="05020102010507070707" pitchFamily="18" charset="2"/>
              <a:buChar char=""/>
            </a:pPr>
            <a:endParaRPr lang="it-IT" dirty="0"/>
          </a:p>
          <a:p>
            <a:pPr marL="285750" indent="-285750" algn="just">
              <a:buClr>
                <a:schemeClr val="accent1"/>
              </a:buClr>
              <a:buSzPct val="80000"/>
              <a:buFont typeface="Wingdings 2" panose="05020102010507070707" pitchFamily="18" charset="2"/>
              <a:buChar char=""/>
            </a:pPr>
            <a:r>
              <a:rPr lang="it-IT" dirty="0"/>
              <a:t>non avere procedimenti di revoca o obblighi di restituzione somme relativi a precedenti contributi regionali</a:t>
            </a:r>
            <a:r>
              <a:rPr lang="it-IT" dirty="0" smtClean="0"/>
              <a:t>;</a:t>
            </a:r>
          </a:p>
          <a:p>
            <a:pPr marL="285750" indent="-285750" algn="just">
              <a:buClr>
                <a:schemeClr val="accent1"/>
              </a:buClr>
              <a:buSzPct val="80000"/>
              <a:buFont typeface="Wingdings 2" panose="05020102010507070707" pitchFamily="18" charset="2"/>
              <a:buChar char=""/>
            </a:pPr>
            <a:endParaRPr lang="it-IT" dirty="0"/>
          </a:p>
          <a:p>
            <a:pPr marL="285750" indent="-285750" algn="just">
              <a:buClr>
                <a:schemeClr val="accent1"/>
              </a:buClr>
              <a:buSzPct val="80000"/>
              <a:buFont typeface="Wingdings 2" panose="05020102010507070707" pitchFamily="18" charset="2"/>
              <a:buChar char=""/>
            </a:pPr>
            <a:r>
              <a:rPr lang="it-IT" dirty="0"/>
              <a:t>non essere società fiduciarie, o imprese tra i cui soci risultino società fiduciarie</a:t>
            </a:r>
            <a:r>
              <a:rPr lang="it-IT" dirty="0" smtClean="0"/>
              <a:t>;</a:t>
            </a:r>
          </a:p>
          <a:p>
            <a:pPr marL="285750" indent="-285750" algn="just">
              <a:buClr>
                <a:schemeClr val="accent1"/>
              </a:buClr>
              <a:buSzPct val="80000"/>
              <a:buFont typeface="Wingdings 2" panose="05020102010507070707" pitchFamily="18" charset="2"/>
              <a:buChar char=""/>
            </a:pPr>
            <a:endParaRPr lang="it-IT" dirty="0"/>
          </a:p>
          <a:p>
            <a:pPr marL="285750" indent="-285750" algn="just">
              <a:buClr>
                <a:schemeClr val="accent1"/>
              </a:buClr>
              <a:buSzPct val="80000"/>
              <a:buFont typeface="Wingdings 2" panose="05020102010507070707" pitchFamily="18" charset="2"/>
              <a:buChar char=""/>
            </a:pPr>
            <a:r>
              <a:rPr lang="it-IT" dirty="0" smtClean="0"/>
              <a:t>non essere mai stati associati </a:t>
            </a:r>
            <a:r>
              <a:rPr lang="it-IT" dirty="0"/>
              <a:t>ad almeno uno dei Poli di </a:t>
            </a:r>
            <a:r>
              <a:rPr lang="it-IT" dirty="0" smtClean="0"/>
              <a:t>Innovazione piemontesi. </a:t>
            </a:r>
            <a:r>
              <a:rPr lang="it-IT" b="1" u="sng" dirty="0"/>
              <a:t>L’associazione al Polo dovrà essere </a:t>
            </a:r>
            <a:r>
              <a:rPr lang="it-IT" b="1" u="sng" dirty="0" smtClean="0"/>
              <a:t>formalizzata, in caso di ammissibilità a finanziamento del progetto proposto, entro </a:t>
            </a:r>
            <a:r>
              <a:rPr lang="it-IT" b="1" u="sng" dirty="0"/>
              <a:t>la data </a:t>
            </a:r>
            <a:r>
              <a:rPr lang="it-IT" b="1" u="sng" dirty="0" smtClean="0"/>
              <a:t>che verrà indicata da </a:t>
            </a:r>
            <a:r>
              <a:rPr lang="it-IT" b="1" u="sng" dirty="0" err="1" smtClean="0"/>
              <a:t>Finpiemonte</a:t>
            </a:r>
            <a:r>
              <a:rPr lang="it-IT" dirty="0"/>
              <a:t>;</a:t>
            </a:r>
            <a:endParaRPr lang="it-IT" dirty="0" smtClean="0"/>
          </a:p>
          <a:p>
            <a:pPr marL="285750" indent="-285750" algn="just">
              <a:buClr>
                <a:schemeClr val="accent1"/>
              </a:buClr>
              <a:buSzPct val="80000"/>
              <a:buFont typeface="Wingdings 2" panose="05020102010507070707" pitchFamily="18" charset="2"/>
              <a:buChar char=""/>
            </a:pPr>
            <a:endParaRPr lang="it-IT" dirty="0"/>
          </a:p>
          <a:p>
            <a:pPr marL="285750" indent="-285750" algn="just">
              <a:buClr>
                <a:schemeClr val="accent1"/>
              </a:buClr>
              <a:buSzPct val="80000"/>
              <a:buFont typeface="Wingdings 2" panose="05020102010507070707" pitchFamily="18" charset="2"/>
              <a:buChar char=""/>
            </a:pPr>
            <a:r>
              <a:rPr lang="it-IT" dirty="0"/>
              <a:t>p</a:t>
            </a:r>
            <a:r>
              <a:rPr lang="it-IT" dirty="0" smtClean="0"/>
              <a:t>resentare un progetto coerente con le aree tematiche previste dal bando.</a:t>
            </a:r>
            <a:endParaRPr lang="it-IT" dirty="0"/>
          </a:p>
        </p:txBody>
      </p:sp>
    </p:spTree>
    <p:extLst>
      <p:ext uri="{BB962C8B-B14F-4D97-AF65-F5344CB8AC3E}">
        <p14:creationId xmlns:p14="http://schemas.microsoft.com/office/powerpoint/2010/main" val="155831479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404664"/>
            <a:ext cx="7848872" cy="648072"/>
          </a:xfrm>
        </p:spPr>
        <p:txBody>
          <a:bodyPr>
            <a:normAutofit fontScale="90000"/>
          </a:bodyPr>
          <a:lstStyle/>
          <a:p>
            <a:pPr algn="ctr"/>
            <a:r>
              <a:rPr lang="it-IT" dirty="0" smtClean="0"/>
              <a:t>Altri requisiti</a:t>
            </a:r>
            <a:endParaRPr lang="it-IT" dirty="0"/>
          </a:p>
        </p:txBody>
      </p:sp>
      <p:sp>
        <p:nvSpPr>
          <p:cNvPr id="3" name="Segnaposto contenuto 2"/>
          <p:cNvSpPr>
            <a:spLocks noGrp="1"/>
          </p:cNvSpPr>
          <p:nvPr>
            <p:ph idx="1"/>
          </p:nvPr>
        </p:nvSpPr>
        <p:spPr>
          <a:xfrm>
            <a:off x="1043608" y="1268760"/>
            <a:ext cx="7931224" cy="5184576"/>
          </a:xfrm>
        </p:spPr>
        <p:txBody>
          <a:bodyPr>
            <a:noAutofit/>
          </a:bodyPr>
          <a:lstStyle/>
          <a:p>
            <a:pPr marL="285750" indent="-285750" algn="just">
              <a:buFont typeface="Wingdings 2" panose="05020102010507070707" pitchFamily="18" charset="2"/>
              <a:buChar char=""/>
              <a:tabLst>
                <a:tab pos="0" algn="l"/>
                <a:tab pos="8047038" algn="l"/>
              </a:tabLst>
            </a:pPr>
            <a:r>
              <a:rPr lang="it-IT" sz="1800" b="1" dirty="0"/>
              <a:t>Clausola </a:t>
            </a:r>
            <a:r>
              <a:rPr lang="it-IT" sz="1800" b="1" dirty="0" err="1"/>
              <a:t>Deggendorf</a:t>
            </a:r>
            <a:r>
              <a:rPr lang="it-IT" sz="1800" dirty="0"/>
              <a:t>: </a:t>
            </a:r>
            <a:r>
              <a:rPr lang="it-IT" sz="1500" dirty="0"/>
              <a:t>l’impresa beneficiaria non deve risultare, al momento di ogni pagamento relativo all’aiuto concesso, destinataria di un ordine di recupero pendente per effetto di una precedente decisione della Commissione europea che dichiara un aiuto illegale e incompatibile con il mercato interno, oppure, ancorché destinataria di un ordine di recupero per effetto di una precedente decisione della Commissione europea che dichiara un aiuto illegale e incompatibile con il mercato interno, l’impresa deve aver provveduto al rimborso all’autorità competente o al deposito di tale aiuto in un conto </a:t>
            </a:r>
            <a:r>
              <a:rPr lang="it-IT" sz="1500" dirty="0" smtClean="0"/>
              <a:t>bloccato.</a:t>
            </a:r>
          </a:p>
          <a:p>
            <a:pPr marL="285750" indent="-285750" algn="just">
              <a:buFont typeface="Wingdings 2" panose="05020102010507070707" pitchFamily="18" charset="2"/>
              <a:buChar char=""/>
              <a:tabLst>
                <a:tab pos="0" algn="l"/>
                <a:tab pos="8047038" algn="l"/>
              </a:tabLst>
            </a:pPr>
            <a:r>
              <a:rPr lang="it-IT" sz="1800" b="1" dirty="0" smtClean="0"/>
              <a:t>Raggruppamento </a:t>
            </a:r>
            <a:r>
              <a:rPr lang="it-IT" sz="1800" b="1" dirty="0"/>
              <a:t>in ATI/ATS</a:t>
            </a:r>
            <a:r>
              <a:rPr lang="it-IT" sz="1800" dirty="0"/>
              <a:t>: </a:t>
            </a:r>
            <a:r>
              <a:rPr lang="it-IT" sz="1500" dirty="0"/>
              <a:t>i </a:t>
            </a:r>
            <a:r>
              <a:rPr lang="it-IT" sz="1500" dirty="0" smtClean="0"/>
              <a:t>beneficiari devono </a:t>
            </a:r>
            <a:r>
              <a:rPr lang="it-IT" sz="1500" dirty="0"/>
              <a:t>aggregarsi in associazioni temporanee di imprese o di scopo (ATI/ATS</a:t>
            </a:r>
            <a:r>
              <a:rPr lang="it-IT" sz="1500" dirty="0" smtClean="0"/>
              <a:t>).</a:t>
            </a:r>
          </a:p>
          <a:p>
            <a:pPr marL="285750" indent="-285750" algn="just">
              <a:buFont typeface="Wingdings 2" panose="05020102010507070707" pitchFamily="18" charset="2"/>
              <a:buChar char=""/>
              <a:tabLst>
                <a:tab pos="0" algn="l"/>
                <a:tab pos="8047038" algn="l"/>
              </a:tabLst>
            </a:pPr>
            <a:r>
              <a:rPr lang="it-IT" sz="1800" b="1" dirty="0" smtClean="0"/>
              <a:t>Requisito </a:t>
            </a:r>
            <a:r>
              <a:rPr lang="it-IT" sz="1800" b="1" dirty="0"/>
              <a:t>di indipendenza:</a:t>
            </a:r>
            <a:r>
              <a:rPr lang="it-IT" sz="1800" dirty="0"/>
              <a:t> </a:t>
            </a:r>
            <a:r>
              <a:rPr lang="it-IT" sz="1500" dirty="0" smtClean="0"/>
              <a:t>ai fini dell’ottenimento della maggiorazione prevista per i progetti realizzati in collaborazione e, per le Grandi imprese, del soddisfacimento del requisito di ammissibilità dato dalla collaborazione con una PMI, i partner che compongono il raggruppamento devono essere indipendenti (secondo quanto previsto all’art. 8 del Reg. (UE) n. 1209/2013 e all’art. 2359 </a:t>
            </a:r>
            <a:r>
              <a:rPr lang="it-IT" sz="1500" dirty="0" err="1" smtClean="0"/>
              <a:t>c.c</a:t>
            </a:r>
            <a:r>
              <a:rPr lang="it-IT" sz="1500" dirty="0" smtClean="0"/>
              <a:t>), a pena di perdita del suddetto requisito di collaborazione e con applicazione dei conseguenti provvedimenti. Inoltre, ciascun soggetto del raggruppamento non può avere partecipazioni in altri partner di progetto o essere partecipato dagli stessi e non possono sussistere collegamenti per mezzo di medesimi soci, amministratori e/o direttori. Il requisito dell’indipendenza e dell’assenza di partecipazione e di collegamenti deve sussistere, a pena di esclusione della maggiorazione prevista per la collaborazione anche rispetto ai partner del raggruppamento e i fornitori individuati per le </a:t>
            </a:r>
            <a:r>
              <a:rPr lang="it-IT" sz="1500" dirty="0" err="1" smtClean="0"/>
              <a:t>subcontraenze</a:t>
            </a:r>
            <a:r>
              <a:rPr lang="it-IT" sz="1500" dirty="0" smtClean="0"/>
              <a:t>.</a:t>
            </a:r>
            <a:endParaRPr lang="it-IT" sz="1500" dirty="0"/>
          </a:p>
          <a:p>
            <a:endParaRPr lang="it-IT" sz="1800" dirty="0"/>
          </a:p>
        </p:txBody>
      </p:sp>
    </p:spTree>
    <p:extLst>
      <p:ext uri="{BB962C8B-B14F-4D97-AF65-F5344CB8AC3E}">
        <p14:creationId xmlns:p14="http://schemas.microsoft.com/office/powerpoint/2010/main" val="1486945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zio">
  <a:themeElements>
    <a:clrScheme name="Personalizzato 8">
      <a:dk1>
        <a:sysClr val="windowText" lastClr="000000"/>
      </a:dk1>
      <a:lt1>
        <a:sysClr val="window" lastClr="FFFFFF"/>
      </a:lt1>
      <a:dk2>
        <a:srgbClr val="016188"/>
      </a:dk2>
      <a:lt2>
        <a:srgbClr val="C6FFDF"/>
      </a:lt2>
      <a:accent1>
        <a:srgbClr val="E40059"/>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Solstiz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z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982</TotalTime>
  <Words>3033</Words>
  <Application>Microsoft Office PowerPoint</Application>
  <PresentationFormat>Presentazione su schermo (4:3)</PresentationFormat>
  <Paragraphs>274</Paragraphs>
  <Slides>20</Slides>
  <Notes>4</Notes>
  <HiddenSlides>0</HiddenSlides>
  <MMClips>0</MMClips>
  <ScaleCrop>false</ScaleCrop>
  <HeadingPairs>
    <vt:vector size="4" baseType="variant">
      <vt:variant>
        <vt:lpstr>Tema</vt:lpstr>
      </vt:variant>
      <vt:variant>
        <vt:i4>1</vt:i4>
      </vt:variant>
      <vt:variant>
        <vt:lpstr>Titoli diapositive</vt:lpstr>
      </vt:variant>
      <vt:variant>
        <vt:i4>20</vt:i4>
      </vt:variant>
    </vt:vector>
  </HeadingPairs>
  <TitlesOfParts>
    <vt:vector size="21" baseType="lpstr">
      <vt:lpstr>Solstizio</vt:lpstr>
      <vt:lpstr>Bando per l’accesso alle “AGEVOLAZIONI PER PROGETTI DI RICERCA INDUSTRIALE E SVILUPPO SPERIMENTALE, RISERVATE ALLE IMPRESE CHE NON SIANO MAI STATE ASSOCIATE AI POLI” - AGENDA STRATEGICA DI RICERCA 2016 -</vt:lpstr>
      <vt:lpstr>Oggetto, finalità e normativa</vt:lpstr>
      <vt:lpstr>Valle d’Aosta:  come si inserisce</vt:lpstr>
      <vt:lpstr>Aree tematiche</vt:lpstr>
      <vt:lpstr>Aree tematiche</vt:lpstr>
      <vt:lpstr>Soggetti beneficiari</vt:lpstr>
      <vt:lpstr>Requisiti soggetti beneficiari</vt:lpstr>
      <vt:lpstr>Requisiti soggetti beneficiari</vt:lpstr>
      <vt:lpstr>Altri requisiti</vt:lpstr>
      <vt:lpstr>Composizione partnership</vt:lpstr>
      <vt:lpstr>Progetti ammissibili</vt:lpstr>
      <vt:lpstr>Costi ammissibili</vt:lpstr>
      <vt:lpstr>Intensità massima delle agevolazioni</vt:lpstr>
      <vt:lpstr>Obblighi dei beneficiari</vt:lpstr>
      <vt:lpstr>Termini del procedimento</vt:lpstr>
      <vt:lpstr>Criteri di valutazione</vt:lpstr>
      <vt:lpstr>Modalità di presentazione  della domanda</vt:lpstr>
      <vt:lpstr>Modalità di presentazione della domanda</vt:lpstr>
      <vt:lpstr>Soggetti gestori dei Poli</vt:lpstr>
      <vt:lpstr>Informazioni e contatti</vt:lpstr>
    </vt:vector>
  </TitlesOfParts>
  <Company>Regione Autonoma Valle d'Aosta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Bando per l’accesso alle “AGEVOLAZIONI PER PROGETTI DI RICERCA INDUSTRIALE E SVILUPPO SPERIMENTALE, RISERVATE ALLE IMPRESE ASSOCIATE AI POLI DI INNOVAZIONE”   - AGENDA STRATEGICA DI RICERCA 2016 -</dc:title>
  <dc:creator>vpatrizi</dc:creator>
  <cp:lastModifiedBy>vpatrizi</cp:lastModifiedBy>
  <cp:revision>109</cp:revision>
  <dcterms:created xsi:type="dcterms:W3CDTF">2016-11-08T09:38:13Z</dcterms:created>
  <dcterms:modified xsi:type="dcterms:W3CDTF">2017-01-25T13:53:18Z</dcterms:modified>
</cp:coreProperties>
</file>