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96" r:id="rId1"/>
  </p:sldMasterIdLst>
  <p:handoutMasterIdLst>
    <p:handoutMasterId r:id="rId14"/>
  </p:handoutMasterIdLst>
  <p:sldIdLst>
    <p:sldId id="256" r:id="rId2"/>
    <p:sldId id="267" r:id="rId3"/>
    <p:sldId id="259" r:id="rId4"/>
    <p:sldId id="261" r:id="rId5"/>
    <p:sldId id="257" r:id="rId6"/>
    <p:sldId id="262" r:id="rId7"/>
    <p:sldId id="269" r:id="rId8"/>
    <p:sldId id="263" r:id="rId9"/>
    <p:sldId id="268" r:id="rId10"/>
    <p:sldId id="264" r:id="rId11"/>
    <p:sldId id="265" r:id="rId12"/>
    <p:sldId id="266" r:id="rId13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80" autoAdjust="0"/>
    <p:restoredTop sz="94624" autoAdjust="0"/>
  </p:normalViewPr>
  <p:slideViewPr>
    <p:cSldViewPr>
      <p:cViewPr>
        <p:scale>
          <a:sx n="66" d="100"/>
          <a:sy n="66" d="100"/>
        </p:scale>
        <p:origin x="-1954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2606" y="-6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C8842-530B-4418-BAD8-3B8E88BF371C}" type="datetimeFigureOut">
              <a:rPr lang="it-IT" smtClean="0"/>
              <a:t>05/04/2017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25FD9-B366-4ECA-9D4E-FFCEA1975D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1363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A329-723F-4901-8FB1-1F876478D5C9}" type="datetimeFigureOut">
              <a:rPr lang="it-IT" smtClean="0"/>
              <a:t>05/04/2017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DAD4-5606-4308-A73A-2883CA335A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8330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A329-723F-4901-8FB1-1F876478D5C9}" type="datetimeFigureOut">
              <a:rPr lang="it-IT" smtClean="0"/>
              <a:t>05/04/2017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DAD4-5606-4308-A73A-2883CA335A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7680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A329-723F-4901-8FB1-1F876478D5C9}" type="datetimeFigureOut">
              <a:rPr lang="it-IT" smtClean="0"/>
              <a:t>05/04/2017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DAD4-5606-4308-A73A-2883CA335A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594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A329-723F-4901-8FB1-1F876478D5C9}" type="datetimeFigureOut">
              <a:rPr lang="it-IT" smtClean="0"/>
              <a:t>05/04/2017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DAD4-5606-4308-A73A-2883CA335A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889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A329-723F-4901-8FB1-1F876478D5C9}" type="datetimeFigureOut">
              <a:rPr lang="it-IT" smtClean="0"/>
              <a:t>05/04/2017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DAD4-5606-4308-A73A-2883CA335A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6687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A329-723F-4901-8FB1-1F876478D5C9}" type="datetimeFigureOut">
              <a:rPr lang="it-IT" smtClean="0"/>
              <a:t>05/04/2017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DAD4-5606-4308-A73A-2883CA335A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8299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A329-723F-4901-8FB1-1F876478D5C9}" type="datetimeFigureOut">
              <a:rPr lang="it-IT" smtClean="0"/>
              <a:t>05/04/2017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DAD4-5606-4308-A73A-2883CA335A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3433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A329-723F-4901-8FB1-1F876478D5C9}" type="datetimeFigureOut">
              <a:rPr lang="it-IT" smtClean="0"/>
              <a:t>05/04/2017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DAD4-5606-4308-A73A-2883CA335A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5426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A329-723F-4901-8FB1-1F876478D5C9}" type="datetimeFigureOut">
              <a:rPr lang="it-IT" smtClean="0"/>
              <a:t>05/04/2017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DAD4-5606-4308-A73A-2883CA335A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6498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A329-723F-4901-8FB1-1F876478D5C9}" type="datetimeFigureOut">
              <a:rPr lang="it-IT" smtClean="0"/>
              <a:t>05/04/2017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DAD4-5606-4308-A73A-2883CA335A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3023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A329-723F-4901-8FB1-1F876478D5C9}" type="datetimeFigureOut">
              <a:rPr lang="it-IT" smtClean="0"/>
              <a:t>05/04/2017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DAD4-5606-4308-A73A-2883CA335A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1329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6A329-723F-4901-8FB1-1F876478D5C9}" type="datetimeFigureOut">
              <a:rPr lang="it-IT" smtClean="0"/>
              <a:t>05/04/2017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0DAD4-5606-4308-A73A-2883CA335A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0846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97" r:id="rId1"/>
    <p:sldLayoutId id="2147484598" r:id="rId2"/>
    <p:sldLayoutId id="2147484599" r:id="rId3"/>
    <p:sldLayoutId id="2147484600" r:id="rId4"/>
    <p:sldLayoutId id="2147484601" r:id="rId5"/>
    <p:sldLayoutId id="2147484602" r:id="rId6"/>
    <p:sldLayoutId id="2147484603" r:id="rId7"/>
    <p:sldLayoutId id="2147484604" r:id="rId8"/>
    <p:sldLayoutId id="2147484605" r:id="rId9"/>
    <p:sldLayoutId id="2147484606" r:id="rId10"/>
    <p:sldLayoutId id="21474846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regione.vda.it/europa/SISPREG2014/default_i.asp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026767"/>
          </a:xfrm>
        </p:spPr>
        <p:txBody>
          <a:bodyPr>
            <a:normAutofit/>
          </a:bodyPr>
          <a:lstStyle/>
          <a:p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BANDO A FAVORE DI IMPRESE INDUSTRIALI PER LA REALIZZAZIONE DI PROGETTI DI RICERCA </a:t>
            </a:r>
            <a:br>
              <a:rPr lang="it-IT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SVILUPPO NEGLI AMBITI DELLA</a:t>
            </a:r>
            <a:br>
              <a:rPr lang="it-IT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SMART SPECIALIZATION STRATEGY (S3) </a:t>
            </a:r>
            <a:br>
              <a:rPr lang="it-IT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DELLA VALLE D’AOSTA</a:t>
            </a:r>
            <a:endParaRPr lang="it-I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uppo 11"/>
          <p:cNvGrpSpPr/>
          <p:nvPr/>
        </p:nvGrpSpPr>
        <p:grpSpPr>
          <a:xfrm>
            <a:off x="1043608" y="340034"/>
            <a:ext cx="7128790" cy="1360773"/>
            <a:chOff x="323528" y="217158"/>
            <a:chExt cx="7395286" cy="1530491"/>
          </a:xfrm>
        </p:grpSpPr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26806"/>
              <a:ext cx="5572416" cy="1520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4" y="217158"/>
              <a:ext cx="2210710" cy="153049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</p:grpSp>
    </p:spTree>
    <p:extLst>
      <p:ext uri="{BB962C8B-B14F-4D97-AF65-F5344CB8AC3E}">
        <p14:creationId xmlns:p14="http://schemas.microsoft.com/office/powerpoint/2010/main" val="37535503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24536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600"/>
              </a:spcAft>
              <a:buNone/>
            </a:pPr>
            <a:r>
              <a:rPr lang="it-IT" sz="24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Costi ammissibili (art. 10)</a:t>
            </a:r>
          </a:p>
          <a:p>
            <a:pPr marL="0" indent="0">
              <a:buNone/>
            </a:pP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personale impiegato per la ricerca;</a:t>
            </a:r>
          </a:p>
          <a:p>
            <a:pPr marL="0" indent="0"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attrezzature e </a:t>
            </a: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strumenti (ammesso leasing);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materiali per la ricerca;</a:t>
            </a:r>
          </a:p>
          <a:p>
            <a:pPr marL="0" indent="0"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consulenze di ricerca;</a:t>
            </a:r>
          </a:p>
          <a:p>
            <a:pPr marL="0" indent="0"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ricerca contrattuale, competenze tecniche e brevetti;</a:t>
            </a:r>
          </a:p>
          <a:p>
            <a:pPr marL="0" indent="0"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f) </a:t>
            </a: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spese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generali supplementari derivanti dal progetto di </a:t>
            </a: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ricerca (25% costi diretti);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g) recuperi;</a:t>
            </a:r>
          </a:p>
          <a:p>
            <a:pPr marL="0" indent="0"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h) </a:t>
            </a: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personale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dell’istituzione formativa</a:t>
            </a: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18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spese per le attività di ricerca industriale e quelle per le attività di sviluppo sperimentale devono essere rilevate separatamente.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6632"/>
            <a:ext cx="7132637" cy="135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9963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36504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buNone/>
            </a:pPr>
            <a:r>
              <a:rPr lang="it-IT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it-I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Bando è volto a incentivare l’utilizzo di contratti di apprendistato di alta formazione e ricerca sul territorio valdostano, ai sensi dell’art. 45 del </a:t>
            </a:r>
            <a:r>
              <a:rPr lang="it-IT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d.lgs</a:t>
            </a:r>
            <a:r>
              <a:rPr lang="it-I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81/2015, finalizzati allo svolgimento di attività di ricerca o all’acquisizione dei titoli universitari nell’ambito della ricerca.</a:t>
            </a:r>
          </a:p>
          <a:p>
            <a:pPr marL="0" indent="0" algn="just">
              <a:spcBef>
                <a:spcPts val="600"/>
              </a:spcBef>
              <a:spcAft>
                <a:spcPts val="300"/>
              </a:spcAft>
              <a:buNone/>
            </a:pPr>
            <a:r>
              <a:rPr lang="it-I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Sono attivabili le seguenti tipologie di contratto di apprendistato: </a:t>
            </a:r>
          </a:p>
          <a:p>
            <a:pPr marL="173038" indent="0" algn="just">
              <a:buNone/>
            </a:pPr>
            <a:r>
              <a:rPr lang="it-I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it-IT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apprendistato</a:t>
            </a:r>
            <a:r>
              <a:rPr lang="it-I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l’acquisizione del titolo di </a:t>
            </a:r>
            <a:r>
              <a:rPr lang="it-IT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dottore di ricerca</a:t>
            </a:r>
            <a:r>
              <a:rPr lang="it-I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73038" indent="0" algn="just">
              <a:spcAft>
                <a:spcPts val="600"/>
              </a:spcAft>
              <a:buNone/>
            </a:pPr>
            <a:r>
              <a:rPr lang="it-I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it-IT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apprendistato per attività di ricerca</a:t>
            </a:r>
            <a:r>
              <a:rPr lang="it-I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it-I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ogni progetto di ricerca, sia nel caso di domanda presentata in forma singola che in forma congiunta, deve essere attivato almeno 1 contratto di apprendistato. Il numero massimo di contratti di apprendistato attivabili è di 4 unità.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it-I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destinatari sono giovani di età massima 29 anni, anche di nazionalità non italiana, domiciliati in Valle d’Aosta, inattivi o disoccupati, in possesso di specifiche caratteristiche indicate nel bando.</a:t>
            </a:r>
          </a:p>
          <a:p>
            <a:pPr marL="0" indent="0" algn="just">
              <a:spcAft>
                <a:spcPts val="300"/>
              </a:spcAft>
              <a:buNone/>
            </a:pPr>
            <a:r>
              <a:rPr lang="it-I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Documentazione da presentare:</a:t>
            </a:r>
          </a:p>
          <a:p>
            <a:pPr indent="-169863" algn="just">
              <a:buFont typeface="Wingdings" pitchFamily="2" charset="2"/>
              <a:buChar char="§"/>
            </a:pPr>
            <a:r>
              <a:rPr lang="it-I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protocollo tra istituzione formativa e datore di lavoro</a:t>
            </a:r>
          </a:p>
          <a:p>
            <a:pPr indent="-169863" algn="just">
              <a:buFont typeface="Wingdings" pitchFamily="2" charset="2"/>
              <a:buChar char="§"/>
            </a:pPr>
            <a:r>
              <a:rPr lang="it-I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progetto didattico organizzativo</a:t>
            </a:r>
          </a:p>
          <a:p>
            <a:pPr marL="0"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it-I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costi del tutor formativo sono finanziabili in regime </a:t>
            </a:r>
            <a:r>
              <a:rPr lang="it-IT" sz="4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«de minimis» nella voce «Personale dell’istituzione formativa».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it-I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costi del tutor aziendale sono finanziabili nella voce </a:t>
            </a:r>
            <a:r>
              <a:rPr lang="it-IT" sz="4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«Personale impiegato per la ricerca».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it-I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costi degli apprendisti di alta formazione e ricerca sono finanziabili nella voce </a:t>
            </a:r>
            <a:r>
              <a:rPr lang="it-IT" sz="4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«Personale impiegato per la ricerca</a:t>
            </a:r>
            <a:r>
              <a:rPr lang="it-IT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it-IT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it-IT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it-IT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6632"/>
            <a:ext cx="7132637" cy="135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ttangolo 1"/>
          <p:cNvSpPr/>
          <p:nvPr/>
        </p:nvSpPr>
        <p:spPr>
          <a:xfrm>
            <a:off x="2088471" y="1475532"/>
            <a:ext cx="50828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2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Risorse umane (artt. 10, 11, 13, 15)</a:t>
            </a:r>
          </a:p>
        </p:txBody>
      </p:sp>
    </p:spTree>
    <p:extLst>
      <p:ext uri="{BB962C8B-B14F-4D97-AF65-F5344CB8AC3E}">
        <p14:creationId xmlns:p14="http://schemas.microsoft.com/office/powerpoint/2010/main" val="365683728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24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4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Presentazione </a:t>
            </a:r>
            <a:r>
              <a:rPr lang="it-IT" sz="2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delle domande di contributo</a:t>
            </a:r>
          </a:p>
          <a:p>
            <a:pPr marL="0" indent="0" algn="just">
              <a:buNone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domande di contributo devono essere 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presentate online, </a:t>
            </a:r>
            <a:r>
              <a:rPr lang="it-I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seguito del versamento della cauzione di € 750,00 prevista all’art. 26</a:t>
            </a:r>
            <a:r>
              <a:rPr lang="it-IT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utilizzando l’apposito formulario sul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sistema informativo SISPREG2014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accessibile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seguente 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indirizzo</a:t>
            </a:r>
          </a:p>
          <a:p>
            <a:pPr marL="0" indent="0" algn="ctr">
              <a:buNone/>
            </a:pP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www.regione.vda.it/europa/SISPREG2014/default_i.aspx</a:t>
            </a:r>
            <a:endParaRPr lang="it-IT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it-I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 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1° </a:t>
            </a:r>
            <a:r>
              <a:rPr lang="it-I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maggio 2017 alle ore 12.00 del 30 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giugno </a:t>
            </a:r>
            <a:r>
              <a:rPr lang="it-I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</a:p>
          <a:p>
            <a:pPr marL="0" indent="0">
              <a:buNone/>
            </a:pPr>
            <a:endParaRPr lang="it-IT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 informazioni:</a:t>
            </a:r>
          </a:p>
          <a:p>
            <a:pPr marL="0" indent="0">
              <a:buNone/>
            </a:pP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Assessorato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attività produttive, energia, politiche del lavoro e 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ambiente</a:t>
            </a:r>
          </a:p>
          <a:p>
            <a:pPr marL="0" indent="0">
              <a:buNone/>
            </a:pP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Struttura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ricerca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innovazione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qualità - Piazza della Repubblica, 15 – 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Aosta </a:t>
            </a:r>
          </a:p>
          <a:p>
            <a:pPr marL="0" indent="0">
              <a:buNone/>
            </a:pP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telefono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0165 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274594</a:t>
            </a:r>
          </a:p>
          <a:p>
            <a:pPr marL="0" indent="0" algn="just">
              <a:buNone/>
            </a:pPr>
            <a:endParaRPr lang="it-IT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endParaRPr lang="it-IT" sz="1400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it-IT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GRAZIE PER L’ATTENZIONE</a:t>
            </a:r>
            <a:endParaRPr lang="it-IT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6632"/>
            <a:ext cx="7132637" cy="135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3643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780928"/>
            <a:ext cx="8134672" cy="2880320"/>
          </a:xfrm>
        </p:spPr>
        <p:txBody>
          <a:bodyPr>
            <a:normAutofit fontScale="90000"/>
          </a:bodyPr>
          <a:lstStyle/>
          <a:p>
            <a:pPr marL="449263" indent="-269875" algn="l">
              <a:tabLst>
                <a:tab pos="717550" algn="l"/>
              </a:tabLst>
            </a:pP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it-IT" sz="20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tematiche di ricerca definite dai Gruppi di Lavoro tematici della S3;</a:t>
            </a:r>
            <a:br>
              <a:rPr lang="it-IT" sz="20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obbligo di realizzare progetti in collaborazione tra imprese;</a:t>
            </a:r>
            <a:b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obbligo di inserimento di almeno un apprendista di alta formazione e ricerca in      	ogni progetto di ricerca.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Gruppo 11"/>
          <p:cNvGrpSpPr/>
          <p:nvPr/>
        </p:nvGrpSpPr>
        <p:grpSpPr>
          <a:xfrm>
            <a:off x="1043608" y="340034"/>
            <a:ext cx="7128790" cy="1360773"/>
            <a:chOff x="323528" y="217158"/>
            <a:chExt cx="7395286" cy="1530491"/>
          </a:xfrm>
        </p:grpSpPr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26806"/>
              <a:ext cx="5572416" cy="1520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4" y="217158"/>
              <a:ext cx="2210710" cy="153049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</p:grpSp>
      <p:sp>
        <p:nvSpPr>
          <p:cNvPr id="3" name="Rettangolo 2"/>
          <p:cNvSpPr/>
          <p:nvPr/>
        </p:nvSpPr>
        <p:spPr>
          <a:xfrm>
            <a:off x="3203848" y="1844824"/>
            <a:ext cx="283750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it-IT" sz="2800" b="1" spc="1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NOVITÁ</a:t>
            </a:r>
            <a:r>
              <a:rPr lang="it-IT" sz="3600" b="1" spc="1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it-IT" sz="3600" spc="1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350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o 2"/>
          <p:cNvGrpSpPr/>
          <p:nvPr/>
        </p:nvGrpSpPr>
        <p:grpSpPr>
          <a:xfrm>
            <a:off x="1043608" y="340034"/>
            <a:ext cx="7128790" cy="1360773"/>
            <a:chOff x="323528" y="217158"/>
            <a:chExt cx="7395286" cy="1530491"/>
          </a:xfrm>
        </p:grpSpPr>
        <p:pic>
          <p:nvPicPr>
            <p:cNvPr id="4" name="Immagin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26806"/>
              <a:ext cx="5572416" cy="1520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4" y="217158"/>
              <a:ext cx="2210710" cy="153049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</p:grpSp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t-IT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Aft>
                <a:spcPts val="600"/>
              </a:spcAft>
              <a:buNone/>
            </a:pPr>
            <a:r>
              <a:rPr lang="it-IT" sz="2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Ambiti di intervento (art. 5)</a:t>
            </a:r>
          </a:p>
          <a:p>
            <a:pPr marL="0" indent="0" algn="just">
              <a:spcAft>
                <a:spcPts val="600"/>
              </a:spcAft>
              <a:buNone/>
            </a:pPr>
            <a:endParaRPr lang="it-IT" sz="1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r>
              <a:rPr lang="it-IT" sz="16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MONTAGNA DI ECCELLENZA</a:t>
            </a:r>
          </a:p>
          <a:p>
            <a:pPr marL="0" indent="0" algn="just">
              <a:spcAft>
                <a:spcPts val="600"/>
              </a:spcAft>
              <a:buNone/>
            </a:pPr>
            <a:endParaRPr lang="it-IT" sz="16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6575" indent="-452438" algn="just">
              <a:buNone/>
            </a:pPr>
            <a:r>
              <a:rPr lang="it-IT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AT1 </a:t>
            </a:r>
            <a:r>
              <a:rPr lang="it-IT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Prodotti e sistemi per accrescere efficienza, produttività e qualità in ambiti produttivi innovativi (</a:t>
            </a:r>
            <a:r>
              <a:rPr lang="it-IT" sz="1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automotive</a:t>
            </a:r>
            <a:r>
              <a:rPr lang="it-IT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aerospace</a:t>
            </a:r>
            <a:r>
              <a:rPr lang="it-IT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oil</a:t>
            </a:r>
            <a:r>
              <a:rPr lang="it-IT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gas, medicale, …).</a:t>
            </a:r>
          </a:p>
          <a:p>
            <a:pPr marL="536575" indent="-452438" algn="just">
              <a:buNone/>
            </a:pPr>
            <a:endParaRPr lang="it-IT" sz="1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6575" indent="-452438" algn="just">
              <a:buNone/>
            </a:pPr>
            <a:r>
              <a:rPr lang="it-IT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AT2 Processi industriali e di servizi, economicamente ed ambientalmente sostenibili.</a:t>
            </a:r>
            <a:endParaRPr lang="it-IT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02279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o 2"/>
          <p:cNvGrpSpPr/>
          <p:nvPr/>
        </p:nvGrpSpPr>
        <p:grpSpPr>
          <a:xfrm>
            <a:off x="1043608" y="340034"/>
            <a:ext cx="7128790" cy="1360773"/>
            <a:chOff x="323528" y="217158"/>
            <a:chExt cx="7395286" cy="1530491"/>
          </a:xfrm>
        </p:grpSpPr>
        <p:pic>
          <p:nvPicPr>
            <p:cNvPr id="4" name="Immagin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26806"/>
              <a:ext cx="5572416" cy="1520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4" y="217158"/>
              <a:ext cx="2210710" cy="153049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</p:grpSp>
      <p:sp>
        <p:nvSpPr>
          <p:cNvPr id="9" name="Segnaposto contenuto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it-IT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r>
              <a:rPr lang="it-IT" sz="17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MONTAGNA SOSTENIBILE</a:t>
            </a:r>
            <a:endParaRPr lang="it-IT" sz="17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7675" indent="-358775" algn="just">
              <a:buNone/>
              <a:tabLst>
                <a:tab pos="447675" algn="l"/>
              </a:tabLst>
            </a:pPr>
            <a:r>
              <a:rPr lang="it-IT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AT1 </a:t>
            </a:r>
            <a:r>
              <a:rPr lang="it-IT" sz="1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Produzioni industriali e di servizi, economicamente ed ambientalmente sostenibili</a:t>
            </a:r>
            <a:r>
              <a:rPr lang="it-IT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61950" indent="-277813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Piattaforme tecnologiche per il monitoraggio agro-ambientale, la gestione e difesa fitosanitaria, lo sviluppo sostenibile dell’agricoltura, la tutela dell’ambiente e la difesa della biodiversità.</a:t>
            </a:r>
          </a:p>
          <a:p>
            <a:pPr marL="361950" indent="-277813" algn="just">
              <a:spcAft>
                <a:spcPts val="600"/>
              </a:spcAft>
              <a:buNone/>
            </a:pP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Logistica distributiva a basso impatto ambientale che favorisca la cooperazione tra i produttori con utilizzo di autoveicoli elettrici e sistemi intelligenti di bordo (software e </a:t>
            </a:r>
            <a:r>
              <a:rPr lang="it-IT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ardware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per la pianificazione della distribuzione delle merci anche on </a:t>
            </a:r>
            <a:r>
              <a:rPr lang="it-IT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demand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361950" indent="-277813" algn="just">
              <a:spcAft>
                <a:spcPts val="600"/>
              </a:spcAft>
              <a:buNone/>
            </a:pP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Ricerca e sviluppo di tecniche di riutilizzo dell’acqua, tecniche agronomiche biologiche  innovative e serre edificate con materiali innovativi finalizzate all’impiego industriale delle erbe officinali di montagna.</a:t>
            </a:r>
          </a:p>
          <a:p>
            <a:pPr marL="361950" indent="-277813" algn="just">
              <a:spcAft>
                <a:spcPts val="600"/>
              </a:spcAft>
              <a:buNone/>
            </a:pP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Architettura sostenibile, Life </a:t>
            </a:r>
            <a:r>
              <a:rPr lang="it-IT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Cycle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Assessment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BIM (Building Information </a:t>
            </a:r>
            <a:r>
              <a:rPr lang="it-IT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Modelling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e EMS (Building Energy 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 System). Utilizzo di massa termica con materiali 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cambiamento 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fase 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ecologici.</a:t>
            </a:r>
            <a:endParaRPr lang="it-I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73655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o 2"/>
          <p:cNvGrpSpPr/>
          <p:nvPr/>
        </p:nvGrpSpPr>
        <p:grpSpPr>
          <a:xfrm>
            <a:off x="1035928" y="246709"/>
            <a:ext cx="7128790" cy="1360773"/>
            <a:chOff x="323528" y="217158"/>
            <a:chExt cx="7395286" cy="1530491"/>
          </a:xfrm>
        </p:grpSpPr>
        <p:pic>
          <p:nvPicPr>
            <p:cNvPr id="4" name="Immagin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26806"/>
              <a:ext cx="5572416" cy="1520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4" y="217158"/>
              <a:ext cx="2210710" cy="153049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</p:grpSp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179512" y="1484785"/>
            <a:ext cx="8856984" cy="5373216"/>
          </a:xfrm>
        </p:spPr>
        <p:txBody>
          <a:bodyPr>
            <a:noAutofit/>
          </a:bodyPr>
          <a:lstStyle/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it-IT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MONTAGNA </a:t>
            </a:r>
            <a:r>
              <a:rPr lang="it-IT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INTELLIGENTE</a:t>
            </a:r>
          </a:p>
          <a:p>
            <a:pPr marL="0" indent="0" algn="just">
              <a:spcBef>
                <a:spcPts val="100"/>
              </a:spcBef>
              <a:spcAft>
                <a:spcPts val="300"/>
              </a:spcAft>
              <a:buNone/>
            </a:pPr>
            <a:r>
              <a:rPr lang="it-IT" sz="13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AT1 Gestione sostenibile degli </a:t>
            </a:r>
            <a:r>
              <a:rPr lang="it-IT" sz="13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</a:t>
            </a:r>
            <a:r>
              <a:rPr lang="it-IT" sz="13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strategici inclusi i centri abitati</a:t>
            </a:r>
            <a:r>
              <a:rPr lang="it-IT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74625" indent="-174625" algn="just">
              <a:lnSpc>
                <a:spcPts val="1440"/>
              </a:lnSpc>
              <a:spcBef>
                <a:spcPts val="0"/>
              </a:spcBef>
              <a:buFont typeface="+mj-lt"/>
              <a:buAutoNum type="arabicPeriod"/>
            </a:pPr>
            <a:r>
              <a:rPr lang="it-I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Nuovi 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strumenti e sistemi di rilievo per la misura delle prestazioni </a:t>
            </a:r>
            <a:r>
              <a:rPr lang="it-I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funzionali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 </a:t>
            </a:r>
            <a:r>
              <a:rPr lang="it-I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efficienza e di 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sicurezza degli </a:t>
            </a:r>
            <a:r>
              <a:rPr lang="it-IT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asset</a:t>
            </a:r>
            <a:r>
              <a:rPr lang="it-IT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strategici (valutazione stato).</a:t>
            </a:r>
          </a:p>
          <a:p>
            <a:pPr marL="174625" indent="-174625" algn="just">
              <a:spcBef>
                <a:spcPts val="0"/>
              </a:spcBef>
              <a:buFont typeface="+mj-lt"/>
              <a:buAutoNum type="arabicPeriod"/>
            </a:pPr>
            <a:r>
              <a:rPr lang="it-I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Nuovi 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strumenti e sistemi (</a:t>
            </a:r>
            <a:r>
              <a:rPr lang="it-IT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early</a:t>
            </a:r>
            <a:r>
              <a:rPr lang="it-IT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warning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di valutazione predittiva dello stato di </a:t>
            </a:r>
            <a:r>
              <a:rPr lang="it-I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sicurezza e 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efficienza degli </a:t>
            </a:r>
            <a:r>
              <a:rPr lang="it-IT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asset</a:t>
            </a:r>
            <a:r>
              <a:rPr lang="it-IT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strategici.</a:t>
            </a:r>
          </a:p>
          <a:p>
            <a:pPr marL="174625" indent="-174625" algn="just">
              <a:lnSpc>
                <a:spcPts val="1440"/>
              </a:lnSpc>
              <a:spcBef>
                <a:spcPts val="0"/>
              </a:spcBef>
              <a:buFont typeface="+mj-lt"/>
              <a:buAutoNum type="arabicPeriod"/>
            </a:pPr>
            <a:r>
              <a:rPr lang="it-I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Nuovi 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sistemi di rilievo per il monitoraggio in continuo ed in remoto delle </a:t>
            </a:r>
            <a:r>
              <a:rPr lang="it-I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prestazioni funzionali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 efficienza e di </a:t>
            </a:r>
            <a:r>
              <a:rPr lang="it-I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sicurezza 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degli </a:t>
            </a:r>
            <a:r>
              <a:rPr lang="it-IT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asset</a:t>
            </a:r>
            <a:r>
              <a:rPr lang="it-IT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strategici</a:t>
            </a:r>
            <a:r>
              <a:rPr lang="it-I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it-IT" sz="1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AT2 </a:t>
            </a:r>
            <a:r>
              <a:rPr lang="it-IT" sz="13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Monitoraggio e protezione dell’ambiente.</a:t>
            </a:r>
          </a:p>
          <a:p>
            <a:pPr marL="173038" indent="-173038" algn="just">
              <a:spcBef>
                <a:spcPts val="0"/>
              </a:spcBef>
              <a:buFont typeface="+mj-lt"/>
              <a:buAutoNum type="arabicPeriod"/>
            </a:pP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Nuovi  strumenti  e sistemi  innovativi per il monitoraggio ed il controllo della qualità della matrice ambientale (valutazione impatti).</a:t>
            </a:r>
          </a:p>
          <a:p>
            <a:pPr marL="173038" indent="-173038" algn="just">
              <a:spcBef>
                <a:spcPts val="0"/>
              </a:spcBef>
              <a:buFont typeface="+mj-lt"/>
              <a:buAutoNum type="arabicPeriod"/>
            </a:pP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Nuovi strumenti ed applicazioni innovative per il monitoraggio delle risorsa idrica e delle acque superficiali.</a:t>
            </a:r>
          </a:p>
          <a:p>
            <a:pPr marL="173038" indent="-173038" algn="just">
              <a:spcBef>
                <a:spcPts val="0"/>
              </a:spcBef>
              <a:buFont typeface="+mj-lt"/>
              <a:buAutoNum type="arabicPeriod"/>
            </a:pP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Nuovi strumenti e sistemi di rilievo per l’individuazione degli agenti inquinanti</a:t>
            </a:r>
            <a:r>
              <a:rPr lang="it-I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it-IT" sz="1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AT3 </a:t>
            </a:r>
            <a:r>
              <a:rPr lang="it-IT" sz="13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Gestione e sicurezza del territorio.</a:t>
            </a:r>
          </a:p>
          <a:p>
            <a:pPr marL="173038" indent="-173038" algn="just">
              <a:spcBef>
                <a:spcPts val="0"/>
              </a:spcBef>
              <a:buFont typeface="+mj-lt"/>
              <a:buAutoNum type="arabicPeriod"/>
            </a:pPr>
            <a:r>
              <a:rPr lang="it-I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Studio 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nuovi processi ed applicazioni innovative per l’economia circolare e la riduzione dei rifiuti (end of </a:t>
            </a:r>
            <a:r>
              <a:rPr lang="it-IT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waste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173038" indent="-173038" algn="just">
              <a:spcBef>
                <a:spcPts val="0"/>
              </a:spcBef>
              <a:buFont typeface="+mj-lt"/>
              <a:buAutoNum type="arabicPeriod"/>
            </a:pPr>
            <a:r>
              <a:rPr lang="it-I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Nuovi 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strumenti e sistemi di gestione dei rischi (</a:t>
            </a:r>
            <a:r>
              <a:rPr lang="it-IT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early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warning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idrogeologici e di incendio.</a:t>
            </a:r>
          </a:p>
          <a:p>
            <a:pPr marL="173038" indent="-173038" algn="just">
              <a:lnSpc>
                <a:spcPts val="1440"/>
              </a:lnSpc>
              <a:spcBef>
                <a:spcPts val="0"/>
              </a:spcBef>
              <a:buFont typeface="+mj-lt"/>
              <a:buAutoNum type="arabicPeriod"/>
            </a:pPr>
            <a:r>
              <a:rPr lang="it-I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Sistemi 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innovativi per il miglioramento della fruizione dell’ambiente montano (sentieri, vie ferrate, attività sciistiche,…).ed in remoto delle prestazioni funzionali, di efficienza e di sicurezza degli </a:t>
            </a:r>
            <a:r>
              <a:rPr lang="it-IT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asset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strategici</a:t>
            </a:r>
            <a:r>
              <a:rPr lang="it-I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it-IT" sz="1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AT4 </a:t>
            </a:r>
            <a:r>
              <a:rPr lang="it-IT" sz="13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Montagna digitale, interoperabilità, integrazione sistemi e servizi digitali.</a:t>
            </a:r>
          </a:p>
          <a:p>
            <a:pPr marL="173038" indent="-173038" algn="just">
              <a:lnSpc>
                <a:spcPts val="1440"/>
              </a:lnSpc>
              <a:spcBef>
                <a:spcPts val="0"/>
              </a:spcBef>
              <a:buFont typeface="+mj-lt"/>
              <a:buAutoNum type="arabicPeriod"/>
            </a:pPr>
            <a:r>
              <a:rPr lang="it-I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Nuove 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tecniche di reingegnerizzazione e integrazione di dati eterogeni (temporali e spaziali) di </a:t>
            </a:r>
            <a:r>
              <a:rPr lang="it-IT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device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 software, di sistemi informativi e piattaforme multimediali esistenti.</a:t>
            </a:r>
          </a:p>
          <a:p>
            <a:pPr marL="173038" indent="-173038" algn="just">
              <a:lnSpc>
                <a:spcPts val="1440"/>
              </a:lnSpc>
              <a:spcBef>
                <a:spcPts val="0"/>
              </a:spcBef>
              <a:buFont typeface="+mj-lt"/>
              <a:buAutoNum type="arabicPeriod"/>
            </a:pPr>
            <a:r>
              <a:rPr lang="it-I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Sviluppo 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nuove tecniche di acquisizione dei dati rilevati da molteplici reti di monitoraggio; classificazione, integrazione e conservazione dei dati rilevati nel </a:t>
            </a:r>
            <a:r>
              <a:rPr lang="it-IT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repository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della piattaforma.</a:t>
            </a:r>
          </a:p>
          <a:p>
            <a:pPr marL="173038" indent="-173038" algn="just">
              <a:lnSpc>
                <a:spcPts val="1440"/>
              </a:lnSpc>
              <a:spcBef>
                <a:spcPts val="0"/>
              </a:spcBef>
              <a:buFont typeface="+mj-lt"/>
              <a:buAutoNum type="arabicPeriod"/>
            </a:pPr>
            <a:r>
              <a:rPr lang="it-I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Integrazione 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nella piattaforma di un ambiente di supporto alle decisioni con un pannello di controllo in grado di valutare e garantire il tempestivo intervento e coordinamento delle attività di informazione e soccorso.</a:t>
            </a:r>
          </a:p>
          <a:p>
            <a:pPr marL="173038" indent="-173038" algn="just">
              <a:spcBef>
                <a:spcPts val="0"/>
              </a:spcBef>
              <a:buFont typeface="+mj-lt"/>
              <a:buAutoNum type="arabicPeriod"/>
            </a:pPr>
            <a:r>
              <a:rPr lang="it-I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Nuove </a:t>
            </a:r>
            <a:r>
              <a:rPr lang="it-I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applicazioni e servizi integrati, assistenza clinica e sociale sul territorio</a:t>
            </a:r>
            <a:r>
              <a:rPr lang="it-I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6319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2453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80000"/>
              </a:lnSpc>
              <a:buNone/>
            </a:pPr>
            <a:endParaRPr lang="it-IT" sz="3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80000"/>
              </a:lnSpc>
              <a:spcBef>
                <a:spcPts val="1200"/>
              </a:spcBef>
              <a:buNone/>
            </a:pPr>
            <a:endParaRPr lang="it-IT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80000"/>
              </a:lnSpc>
              <a:spcBef>
                <a:spcPts val="1200"/>
              </a:spcBef>
              <a:buNone/>
            </a:pPr>
            <a:endParaRPr lang="it-IT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80000"/>
              </a:lnSpc>
              <a:spcBef>
                <a:spcPts val="1200"/>
              </a:spcBef>
              <a:buNone/>
            </a:pPr>
            <a:r>
              <a:rPr lang="it-IT" sz="24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Risorse disponibili (art. 6)</a:t>
            </a:r>
          </a:p>
          <a:p>
            <a:pPr marL="0" indent="0" algn="ctr">
              <a:lnSpc>
                <a:spcPct val="80000"/>
              </a:lnSpc>
              <a:spcBef>
                <a:spcPts val="1200"/>
              </a:spcBef>
              <a:buNone/>
            </a:pPr>
            <a:endParaRPr lang="it-IT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 presente Bando dispone di un ammontare di risorse pari a 3.000.000 euro a valere sul Programma investimenti per la crescita e l’occupazione 2014/20 (FESR). </a:t>
            </a:r>
          </a:p>
          <a:p>
            <a:pPr marL="0" indent="0" algn="just">
              <a:buNone/>
            </a:pPr>
            <a:endParaRPr lang="it-IT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6632"/>
            <a:ext cx="7132637" cy="135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3464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24536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it-IT" sz="74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Beneficiari (art. 7)</a:t>
            </a:r>
          </a:p>
          <a:p>
            <a:pPr marL="0" indent="0" algn="just">
              <a:spcAft>
                <a:spcPts val="300"/>
              </a:spcAft>
              <a:buNone/>
            </a:pP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Possono 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presentare domanda </a:t>
            </a: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imprese </a:t>
            </a:r>
            <a:r>
              <a:rPr lang="it-IT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industriali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che esercitano un’attività diretta alla produzione </a:t>
            </a: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 beni 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e/o </a:t>
            </a: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servizi (art. 7 del Bando) in possesso dei seguenti requisiti:  </a:t>
            </a:r>
          </a:p>
          <a:p>
            <a:pPr indent="-250825" algn="just">
              <a:buFont typeface="Wingdings" panose="05000000000000000000" pitchFamily="2" charset="2"/>
              <a:buChar char="§"/>
            </a:pP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essere iscritte al 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Registro delle imprese e </a:t>
            </a: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attive 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momento della </a:t>
            </a: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presentazione della 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domanda;</a:t>
            </a:r>
          </a:p>
          <a:p>
            <a:pPr indent="-250825" algn="just">
              <a:buFont typeface="Wingdings" panose="05000000000000000000" pitchFamily="2" charset="2"/>
              <a:buChar char="§"/>
            </a:pP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avere 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sede operativa sul territorio regionale al momento della liquidazione, anche parziale</a:t>
            </a: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del 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contributo.</a:t>
            </a:r>
          </a:p>
          <a:p>
            <a:pPr indent="-250825" algn="just">
              <a:buFont typeface="Wingdings" panose="05000000000000000000" pitchFamily="2" charset="2"/>
              <a:buChar char="§"/>
            </a:pP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nella 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sede operativa regionale dovrà essere esercitata un’attività economica, identificata </a:t>
            </a: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come prevalente 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nella visura camerale, rientrante fra quelle </a:t>
            </a: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indicate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nell’art. 7 del Bando;</a:t>
            </a:r>
            <a:endParaRPr lang="it-IT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50825" algn="just">
              <a:buFont typeface="Wingdings" panose="05000000000000000000" pitchFamily="2" charset="2"/>
              <a:buChar char="§"/>
            </a:pP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soddisfare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 momento di presentazione della domanda, il seguente </a:t>
            </a:r>
            <a:r>
              <a:rPr lang="it-IT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parametro di </a:t>
            </a:r>
            <a:r>
              <a:rPr lang="it-IT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capacità economico-finanziaria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36575" indent="-179388" algn="just">
              <a:buNone/>
            </a:pP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patrimonio netto &gt; (costo progetto di ricerca – contributo pubblico)/2, per le medie e </a:t>
            </a: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 le   grandi imprese;</a:t>
            </a:r>
            <a:endParaRPr lang="it-IT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6575" indent="-179388">
              <a:spcAft>
                <a:spcPts val="600"/>
              </a:spcAft>
              <a:buNone/>
            </a:pP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patrimonio netto &gt; (costo progetto ricerca – contributo pubblico)/3, per le </a:t>
            </a: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piccole imprese.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Ciascuna 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impresa industriale può partecipare al massimo a </a:t>
            </a:r>
            <a:r>
              <a:rPr lang="it-IT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due progetti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collaborazione, di cui </a:t>
            </a: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 massimo uno in qualità di capofila del raggruppamento.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 sz="4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r>
              <a:rPr lang="it-IT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Eccezionalmente</a:t>
            </a: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(nel 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caso di progetti che riguardino specifiche tecnologie che non consentono di sviluppare </a:t>
            </a: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sinergia 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altre </a:t>
            </a:r>
            <a:r>
              <a:rPr lang="it-IT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imprese) uno 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dei </a:t>
            </a:r>
            <a:r>
              <a:rPr lang="it-IT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progetti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cui al punto precedente potrà essere svolto </a:t>
            </a:r>
            <a:r>
              <a:rPr lang="it-IT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forma singola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6632"/>
            <a:ext cx="7132637" cy="135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7303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24536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600"/>
              </a:spcAft>
              <a:buNone/>
            </a:pPr>
            <a:endParaRPr lang="it-IT" sz="900" b="1" cap="smal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600"/>
              </a:spcAft>
              <a:buNone/>
            </a:pPr>
            <a:r>
              <a:rPr lang="it-IT" sz="24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Caratteristiche degli interventi (art. 9)</a:t>
            </a:r>
          </a:p>
          <a:p>
            <a:pPr marL="0" indent="0" algn="ctr">
              <a:spcAft>
                <a:spcPts val="600"/>
              </a:spcAft>
              <a:buNone/>
            </a:pPr>
            <a:endParaRPr lang="it-IT" sz="2400" b="1" cap="smal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Gli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interventi finanziati dovranno prevedere obbligatoriamente una o più fasi di 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sviluppo sperimentale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L’output del progetto dovrà, quindi, essere un dimostratore o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prototipo funzionante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 tipo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fisico o di tipo virtuale, in scala reale con le prestazioni vere, da provare in 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condizioni pienamente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operative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it-IT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progetti dovranno avere un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Responsabile scientifico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it-IT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durata dei progetti dovrà essere compresa tra </a:t>
            </a:r>
            <a:r>
              <a:rPr lang="it-I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e 24 mesi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it-IT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r>
              <a:rPr lang="it-IT" sz="16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 parte significativa dell'attività di ricerca dovrà essere svolta in Valle d'Aosta.</a:t>
            </a:r>
          </a:p>
          <a:p>
            <a:pPr marL="0" indent="0" algn="just">
              <a:spcAft>
                <a:spcPts val="600"/>
              </a:spcAft>
              <a:buNone/>
            </a:pPr>
            <a:endParaRPr lang="it-IT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6632"/>
            <a:ext cx="7132637" cy="135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3548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24536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600"/>
              </a:spcAft>
              <a:buNone/>
            </a:pPr>
            <a:r>
              <a:rPr lang="it-IT" sz="24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Intensità di finanziamento (art. 9)</a:t>
            </a:r>
            <a:endParaRPr lang="it-IT" sz="24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it-IT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contributi concedibili ad ogni impresa, determinati applicando ai costi considerati ammissibili 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intensità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indicate 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nell’articolo 9 del Bando,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possono superare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seguenti massimali di importo:</a:t>
            </a:r>
          </a:p>
          <a:p>
            <a:pPr marL="465137" indent="-285750" algn="just">
              <a:buFont typeface="Wingdings" panose="05000000000000000000" pitchFamily="2" charset="2"/>
              <a:buChar char="§"/>
            </a:pP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grandi imprese: euro 500.000;</a:t>
            </a:r>
          </a:p>
          <a:p>
            <a:pPr marL="465137" indent="-285750" algn="just">
              <a:buFont typeface="Wingdings" panose="05000000000000000000" pitchFamily="2" charset="2"/>
              <a:buChar char="§"/>
            </a:pP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medie imprese: euro 250.000;</a:t>
            </a:r>
          </a:p>
          <a:p>
            <a:pPr marL="465137" indent="-285750" algn="just">
              <a:buFont typeface="Wingdings" panose="05000000000000000000" pitchFamily="2" charset="2"/>
              <a:buChar char="§"/>
            </a:pP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piccole imprese: euro 150.000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65137" indent="-285750" algn="just"/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imprese insediate nell’area industriale Cogne di Aosta e nell’area industriale di Pont-Saint-Martin, i contributi concedibili ad ogni beneficiario, determinati applicando ai costi considerati ammissibili le intensità indicate 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nell’articolo 9 del Bando,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possono superare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seguenti massimali di importo:</a:t>
            </a:r>
          </a:p>
          <a:p>
            <a:pPr marL="446088" indent="-273050" algn="just">
              <a:buFont typeface="Wingdings" panose="05000000000000000000" pitchFamily="2" charset="2"/>
              <a:buChar char="§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le grandi imprese: euro 600.000;</a:t>
            </a:r>
          </a:p>
          <a:p>
            <a:pPr marL="446088" indent="-273050" algn="just">
              <a:buFont typeface="Wingdings" panose="05000000000000000000" pitchFamily="2" charset="2"/>
              <a:buChar char="§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le medie imprese: euro 300.000;</a:t>
            </a:r>
          </a:p>
          <a:p>
            <a:pPr marL="446088" indent="-273050" algn="just">
              <a:buFont typeface="Wingdings" panose="05000000000000000000" pitchFamily="2" charset="2"/>
              <a:buChar char="§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le piccole imprese: euro 180.000.</a:t>
            </a:r>
          </a:p>
          <a:p>
            <a:pPr indent="-163513" algn="just"/>
            <a:endParaRPr lang="it-IT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6632"/>
            <a:ext cx="7132637" cy="135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0140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</TotalTime>
  <Words>1419</Words>
  <Application>Microsoft Office PowerPoint</Application>
  <PresentationFormat>Presentazione su schermo (4:3)</PresentationFormat>
  <Paragraphs>111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 BANDO A FAVORE DI IMPRESE INDUSTRIALI PER LA REALIZZAZIONE DI PROGETTI DI RICERCA  E SVILUPPO NEGLI AMBITI DELLA  SMART SPECIALIZATION STRATEGY (S3)  DELLA VALLE D’AOSTA</vt:lpstr>
      <vt:lpstr>   1. tematiche di ricerca definite dai Gruppi di Lavoro tematici della S3;  2. obbligo di realizzare progetti in collaborazione tra imprese;  3. obbligo di inserimento di almeno un apprendista di alta formazione e ricerca in       ogni progetto di ricerca.    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Regione Autonoma Valle d'Aosta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BANDO A FAVORE DI IMPRESE INDUSTRIALI PER LA REALIZZAZIONE DI PROGETTI DI RICERCA E SVILUPPO NEGLI AMBITI DELLA SMART SPECIALIZATION STRATEGY (S3) DELLA VALLE D’AOSTA</dc:title>
  <dc:creator>CPierotti</dc:creator>
  <cp:lastModifiedBy>CPierotti</cp:lastModifiedBy>
  <cp:revision>36</cp:revision>
  <cp:lastPrinted>2017-03-31T13:42:07Z</cp:lastPrinted>
  <dcterms:created xsi:type="dcterms:W3CDTF">2017-03-31T11:06:03Z</dcterms:created>
  <dcterms:modified xsi:type="dcterms:W3CDTF">2017-04-05T13:04:05Z</dcterms:modified>
</cp:coreProperties>
</file>