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596" r:id="rId1"/>
  </p:sldMasterIdLst>
  <p:notesMasterIdLst>
    <p:notesMasterId r:id="rId17"/>
  </p:notesMasterIdLst>
  <p:handoutMasterIdLst>
    <p:handoutMasterId r:id="rId18"/>
  </p:handoutMasterIdLst>
  <p:sldIdLst>
    <p:sldId id="256" r:id="rId2"/>
    <p:sldId id="267" r:id="rId3"/>
    <p:sldId id="259" r:id="rId4"/>
    <p:sldId id="277" r:id="rId5"/>
    <p:sldId id="279" r:id="rId6"/>
    <p:sldId id="285" r:id="rId7"/>
    <p:sldId id="282" r:id="rId8"/>
    <p:sldId id="269" r:id="rId9"/>
    <p:sldId id="274" r:id="rId10"/>
    <p:sldId id="278" r:id="rId11"/>
    <p:sldId id="276" r:id="rId12"/>
    <p:sldId id="273" r:id="rId13"/>
    <p:sldId id="268" r:id="rId14"/>
    <p:sldId id="283" r:id="rId15"/>
    <p:sldId id="284" r:id="rId16"/>
  </p:sldIdLst>
  <p:sldSz cx="9144000" cy="6858000" type="screen4x3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580" autoAdjust="0"/>
    <p:restoredTop sz="94624" autoAdjust="0"/>
  </p:normalViewPr>
  <p:slideViewPr>
    <p:cSldViewPr>
      <p:cViewPr>
        <p:scale>
          <a:sx n="100" d="100"/>
          <a:sy n="100" d="100"/>
        </p:scale>
        <p:origin x="-878" y="8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318" y="-10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4C8842-530B-4418-BAD8-3B8E88BF371C}" type="datetimeFigureOut">
              <a:rPr lang="it-IT" smtClean="0"/>
              <a:t>20/02/2018</a:t>
            </a:fld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A25FD9-B366-4ECA-9D4E-FFCEA1975DCB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413631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F381CF-36D0-4643-8D0C-339901972FC1}" type="datetimeFigureOut">
              <a:rPr lang="it-IT" smtClean="0"/>
              <a:t>20/02/2018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1BFCCD-F1EF-4988-82ED-EA558655D180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786458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1BFCCD-F1EF-4988-82ED-EA558655D180}" type="slidenum">
              <a:rPr lang="it-IT" smtClean="0"/>
              <a:t>1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138792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6A329-723F-4901-8FB1-1F876478D5C9}" type="datetimeFigureOut">
              <a:rPr lang="it-IT" smtClean="0"/>
              <a:t>20/02/2018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0DAD4-5606-4308-A73A-2883CA335A4B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983309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6A329-723F-4901-8FB1-1F876478D5C9}" type="datetimeFigureOut">
              <a:rPr lang="it-IT" smtClean="0"/>
              <a:t>20/02/2018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0DAD4-5606-4308-A73A-2883CA335A4B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876800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6A329-723F-4901-8FB1-1F876478D5C9}" type="datetimeFigureOut">
              <a:rPr lang="it-IT" smtClean="0"/>
              <a:t>20/02/2018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0DAD4-5606-4308-A73A-2883CA335A4B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65942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6A329-723F-4901-8FB1-1F876478D5C9}" type="datetimeFigureOut">
              <a:rPr lang="it-IT" smtClean="0"/>
              <a:t>20/02/2018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0DAD4-5606-4308-A73A-2883CA335A4B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08896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6A329-723F-4901-8FB1-1F876478D5C9}" type="datetimeFigureOut">
              <a:rPr lang="it-IT" smtClean="0"/>
              <a:t>20/02/2018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0DAD4-5606-4308-A73A-2883CA335A4B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26687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6A329-723F-4901-8FB1-1F876478D5C9}" type="datetimeFigureOut">
              <a:rPr lang="it-IT" smtClean="0"/>
              <a:t>20/02/2018</a:t>
            </a:fld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0DAD4-5606-4308-A73A-2883CA335A4B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38299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6A329-723F-4901-8FB1-1F876478D5C9}" type="datetimeFigureOut">
              <a:rPr lang="it-IT" smtClean="0"/>
              <a:t>20/02/2018</a:t>
            </a:fld>
            <a:endParaRPr lang="it-IT" dirty="0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0DAD4-5606-4308-A73A-2883CA335A4B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33433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6A329-723F-4901-8FB1-1F876478D5C9}" type="datetimeFigureOut">
              <a:rPr lang="it-IT" smtClean="0"/>
              <a:t>20/02/2018</a:t>
            </a:fld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0DAD4-5606-4308-A73A-2883CA335A4B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05426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6A329-723F-4901-8FB1-1F876478D5C9}" type="datetimeFigureOut">
              <a:rPr lang="it-IT" smtClean="0"/>
              <a:t>20/02/2018</a:t>
            </a:fld>
            <a:endParaRPr lang="it-IT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0DAD4-5606-4308-A73A-2883CA335A4B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66498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6A329-723F-4901-8FB1-1F876478D5C9}" type="datetimeFigureOut">
              <a:rPr lang="it-IT" smtClean="0"/>
              <a:t>20/02/2018</a:t>
            </a:fld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0DAD4-5606-4308-A73A-2883CA335A4B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23023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6A329-723F-4901-8FB1-1F876478D5C9}" type="datetimeFigureOut">
              <a:rPr lang="it-IT" smtClean="0"/>
              <a:t>20/02/2018</a:t>
            </a:fld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0DAD4-5606-4308-A73A-2883CA335A4B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01329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86A329-723F-4901-8FB1-1F876478D5C9}" type="datetimeFigureOut">
              <a:rPr lang="it-IT" smtClean="0"/>
              <a:t>20/02/2018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0DAD4-5606-4308-A73A-2883CA335A4B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10846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97" r:id="rId1"/>
    <p:sldLayoutId id="2147484598" r:id="rId2"/>
    <p:sldLayoutId id="2147484599" r:id="rId3"/>
    <p:sldLayoutId id="2147484600" r:id="rId4"/>
    <p:sldLayoutId id="2147484601" r:id="rId5"/>
    <p:sldLayoutId id="2147484602" r:id="rId6"/>
    <p:sldLayoutId id="2147484603" r:id="rId7"/>
    <p:sldLayoutId id="2147484604" r:id="rId8"/>
    <p:sldLayoutId id="2147484605" r:id="rId9"/>
    <p:sldLayoutId id="2147484606" r:id="rId10"/>
    <p:sldLayoutId id="21474846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inva.i-faber.com/tendering/tenders/000069-2018/view/detail/1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industria_artigianato_energia@pec.regione.vda.it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827584" y="1844824"/>
            <a:ext cx="7772400" cy="3026767"/>
          </a:xfrm>
        </p:spPr>
        <p:txBody>
          <a:bodyPr>
            <a:normAutofit fontScale="90000"/>
          </a:bodyPr>
          <a:lstStyle/>
          <a:p>
            <a:r>
              <a:rPr lang="it-IT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it-IT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it-IT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16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it-IT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it-IT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16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it-IT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it-IT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2700" b="1" cap="sm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Appalto </a:t>
            </a:r>
            <a:r>
              <a:rPr lang="it-IT" sz="27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pre-commerciale  </a:t>
            </a:r>
            <a:r>
              <a:rPr lang="it-IT" sz="2700" b="1" cap="sm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it-IT" sz="2700" b="1" cap="sm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2700" b="1" cap="sm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 </a:t>
            </a:r>
            <a:r>
              <a:rPr lang="it-IT" sz="27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l’acquisizione di servizi di ricerca industriale e sviluppo sperimentale nelle tematiche </a:t>
            </a:r>
            <a:r>
              <a:rPr lang="it-IT" sz="2700" b="1" cap="sm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relative</a:t>
            </a:r>
            <a:br>
              <a:rPr lang="it-IT" sz="2700" b="1" cap="sm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2700" b="1" cap="sm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7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sistemi innovativi di telemedicina, </a:t>
            </a:r>
            <a:r>
              <a:rPr lang="it-IT" sz="2700" b="1" cap="sm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it-IT" sz="2700" b="1" cap="sm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2700" b="1" cap="sm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 </a:t>
            </a:r>
            <a:r>
              <a:rPr lang="it-IT" sz="27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valorizzazione del patrimonio culturale </a:t>
            </a:r>
            <a:br>
              <a:rPr lang="it-IT" sz="27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27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di gestione dei rifiuti.</a:t>
            </a:r>
            <a:r>
              <a:rPr lang="it-IT" sz="3100" cap="small" dirty="0"/>
              <a:t/>
            </a:r>
            <a:br>
              <a:rPr lang="it-IT" sz="3100" cap="small" dirty="0"/>
            </a:br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it-IT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2" name="Gruppo 11"/>
          <p:cNvGrpSpPr/>
          <p:nvPr/>
        </p:nvGrpSpPr>
        <p:grpSpPr>
          <a:xfrm>
            <a:off x="1043608" y="340034"/>
            <a:ext cx="7128790" cy="1360773"/>
            <a:chOff x="323528" y="217158"/>
            <a:chExt cx="7395286" cy="1530491"/>
          </a:xfrm>
        </p:grpSpPr>
        <p:pic>
          <p:nvPicPr>
            <p:cNvPr id="10" name="Immagine 9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3528" y="226806"/>
              <a:ext cx="5572416" cy="1520843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pic>
        <p:pic>
          <p:nvPicPr>
            <p:cNvPr id="11" name="Immagine 10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08104" y="217158"/>
              <a:ext cx="2210710" cy="1530491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pic>
      </p:grpSp>
    </p:spTree>
    <p:extLst>
      <p:ext uri="{BB962C8B-B14F-4D97-AF65-F5344CB8AC3E}">
        <p14:creationId xmlns:p14="http://schemas.microsoft.com/office/powerpoint/2010/main" val="375355037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po 2"/>
          <p:cNvGrpSpPr/>
          <p:nvPr/>
        </p:nvGrpSpPr>
        <p:grpSpPr>
          <a:xfrm>
            <a:off x="1043608" y="340034"/>
            <a:ext cx="7128790" cy="1360773"/>
            <a:chOff x="323528" y="217158"/>
            <a:chExt cx="7395286" cy="1530491"/>
          </a:xfrm>
        </p:grpSpPr>
        <p:pic>
          <p:nvPicPr>
            <p:cNvPr id="4" name="Immagine 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3528" y="226806"/>
              <a:ext cx="5572416" cy="1520843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pic>
        <p:pic>
          <p:nvPicPr>
            <p:cNvPr id="5" name="Immagine 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08104" y="217158"/>
              <a:ext cx="2210710" cy="1530491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pic>
      </p:grpSp>
      <p:sp>
        <p:nvSpPr>
          <p:cNvPr id="9" name="Segnaposto contenuto 8"/>
          <p:cNvSpPr>
            <a:spLocks noGrp="1"/>
          </p:cNvSpPr>
          <p:nvPr>
            <p:ph idx="1"/>
          </p:nvPr>
        </p:nvSpPr>
        <p:spPr>
          <a:xfrm>
            <a:off x="899592" y="1772816"/>
            <a:ext cx="7869560" cy="4752528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spcAft>
                <a:spcPts val="1200"/>
              </a:spcAft>
              <a:buNone/>
              <a:tabLst>
                <a:tab pos="625475" algn="l"/>
              </a:tabLst>
            </a:pPr>
            <a:r>
              <a:rPr lang="it-IT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FASE 2</a:t>
            </a:r>
            <a:endParaRPr lang="it-IT" sz="18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spcAft>
                <a:spcPts val="1200"/>
              </a:spcAft>
              <a:buNone/>
              <a:tabLst>
                <a:tab pos="625475" algn="l"/>
              </a:tabLst>
            </a:pPr>
            <a:r>
              <a:rPr lang="it-I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Gli </a:t>
            </a:r>
            <a:r>
              <a:rPr lang="it-I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operatori economici che hanno </a:t>
            </a:r>
            <a:r>
              <a:rPr lang="it-I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superato la Fase 1 potranno presentare un’offerta per  accedere alla </a:t>
            </a:r>
            <a:r>
              <a:rPr lang="it-IT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Fase 2 </a:t>
            </a:r>
            <a:r>
              <a:rPr lang="it-IT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Realizzazione </a:t>
            </a:r>
            <a:r>
              <a:rPr lang="it-IT" sz="1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 progetto di ricerca industriale e sviluppo </a:t>
            </a:r>
            <a:r>
              <a:rPr lang="it-IT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sperimentale, </a:t>
            </a:r>
            <a:r>
              <a:rPr lang="it-I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 ogni lotto</a:t>
            </a:r>
            <a:r>
              <a:rPr lang="it-IT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che consiste nella </a:t>
            </a:r>
            <a:r>
              <a:rPr lang="it-IT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realizzazione del progetto</a:t>
            </a:r>
            <a:r>
              <a:rPr lang="it-IT" sz="19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 ricerca industriale e sviluppo sperimentale della soluzione innovativa selezionata nella fase 1.</a:t>
            </a:r>
          </a:p>
          <a:p>
            <a:pPr marL="0" lvl="0" indent="0" algn="just">
              <a:spcBef>
                <a:spcPts val="0"/>
              </a:spcBef>
              <a:buNone/>
              <a:tabLst>
                <a:tab pos="625475" algn="l"/>
              </a:tabLst>
            </a:pPr>
            <a:r>
              <a:rPr lang="it-I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 criterio di </a:t>
            </a:r>
            <a:r>
              <a:rPr lang="it-I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selezione </a:t>
            </a:r>
            <a:r>
              <a:rPr lang="it-I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è quello dell’</a:t>
            </a:r>
            <a:r>
              <a:rPr lang="it-IT" sz="19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offerta economicamente più vantaggiosa </a:t>
            </a:r>
            <a:r>
              <a:rPr lang="it-I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 l’assegnazione di massimo 100 </a:t>
            </a:r>
            <a:r>
              <a:rPr lang="it-I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punti così ripartiti:</a:t>
            </a:r>
          </a:p>
          <a:p>
            <a:pPr marL="717550" indent="-185738" algn="just" defTabSz="717550">
              <a:spcBef>
                <a:spcPts val="0"/>
              </a:spcBef>
              <a:tabLst>
                <a:tab pos="717550" algn="l"/>
              </a:tabLst>
            </a:pPr>
            <a:r>
              <a:rPr lang="it-I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valutazione tecnica max 70 punti:</a:t>
            </a:r>
          </a:p>
          <a:p>
            <a:pPr marL="717550" indent="-185738" algn="just" defTabSz="717550">
              <a:spcBef>
                <a:spcPts val="0"/>
              </a:spcBef>
              <a:spcAft>
                <a:spcPts val="1200"/>
              </a:spcAft>
              <a:tabLst>
                <a:tab pos="717550" algn="l"/>
              </a:tabLst>
            </a:pPr>
            <a:r>
              <a:rPr lang="it-I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valutazione economica max 30 punti.</a:t>
            </a:r>
            <a:endParaRPr lang="it-IT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it-IT" sz="19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Non si procede all’aggiudicazione dell’appalto se non sono selezionati almeno </a:t>
            </a:r>
            <a:r>
              <a:rPr lang="it-IT" sz="19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it-IT" sz="19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concorrenti per </a:t>
            </a:r>
            <a:r>
              <a:rPr lang="it-IT" sz="19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ciascun lotto.</a:t>
            </a:r>
          </a:p>
          <a:p>
            <a:pPr marL="0" lvl="0" indent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it-IT" sz="19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it-IT" sz="19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durata </a:t>
            </a:r>
            <a:r>
              <a:rPr lang="it-IT" sz="19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della Fase 2 è </a:t>
            </a:r>
            <a:r>
              <a:rPr lang="it-IT" sz="19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pari a </a:t>
            </a:r>
            <a:r>
              <a:rPr lang="it-IT" sz="19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 </a:t>
            </a:r>
            <a:r>
              <a:rPr lang="it-IT" sz="19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mesi per ciascun lotto</a:t>
            </a:r>
            <a:r>
              <a:rPr lang="it-IT" sz="19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it-IT" sz="19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 corrispettivo è pari </a:t>
            </a:r>
            <a:r>
              <a:rPr lang="it-IT" sz="19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all’offerta economica del concorrente (limite variabile tra 50.000 e 70.000 euro secondo il lotto).</a:t>
            </a:r>
          </a:p>
          <a:p>
            <a:pPr marL="0" lvl="0" indent="0" algn="just">
              <a:spcBef>
                <a:spcPts val="0"/>
              </a:spcBef>
              <a:spcAft>
                <a:spcPts val="600"/>
              </a:spcAft>
              <a:buNone/>
            </a:pPr>
            <a:endParaRPr lang="it-IT" sz="17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126452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po 2"/>
          <p:cNvGrpSpPr/>
          <p:nvPr/>
        </p:nvGrpSpPr>
        <p:grpSpPr>
          <a:xfrm>
            <a:off x="1043608" y="340034"/>
            <a:ext cx="7128790" cy="1360773"/>
            <a:chOff x="323528" y="217158"/>
            <a:chExt cx="7395286" cy="1530491"/>
          </a:xfrm>
        </p:grpSpPr>
        <p:pic>
          <p:nvPicPr>
            <p:cNvPr id="4" name="Immagine 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3528" y="226806"/>
              <a:ext cx="5572416" cy="1520843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pic>
        <p:pic>
          <p:nvPicPr>
            <p:cNvPr id="5" name="Immagine 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08104" y="217158"/>
              <a:ext cx="2210710" cy="1530491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pic>
      </p:grpSp>
      <p:sp>
        <p:nvSpPr>
          <p:cNvPr id="9" name="Segnaposto contenuto 8"/>
          <p:cNvSpPr>
            <a:spLocks noGrp="1"/>
          </p:cNvSpPr>
          <p:nvPr>
            <p:ph idx="1"/>
          </p:nvPr>
        </p:nvSpPr>
        <p:spPr>
          <a:xfrm>
            <a:off x="899592" y="1772816"/>
            <a:ext cx="7869560" cy="4320479"/>
          </a:xfrm>
        </p:spPr>
        <p:txBody>
          <a:bodyPr>
            <a:normAutofit lnSpcReduction="10000"/>
          </a:bodyPr>
          <a:lstStyle/>
          <a:p>
            <a:pPr marL="0" indent="0" algn="ctr">
              <a:spcAft>
                <a:spcPts val="1200"/>
              </a:spcAft>
              <a:buNone/>
              <a:tabLst>
                <a:tab pos="625475" algn="l"/>
              </a:tabLst>
            </a:pPr>
            <a:r>
              <a:rPr lang="it-IT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FASE 3</a:t>
            </a:r>
          </a:p>
          <a:p>
            <a:pPr marL="0" indent="0" algn="just">
              <a:spcAft>
                <a:spcPts val="1200"/>
              </a:spcAft>
              <a:buNone/>
              <a:tabLst>
                <a:tab pos="625475" algn="l"/>
              </a:tabLst>
            </a:pPr>
            <a:r>
              <a:rPr lang="it-IT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Gli operatori economici che hanno superato la Fase 2 potranno presentare un’offerta per  accedere alla </a:t>
            </a:r>
            <a:r>
              <a:rPr lang="it-IT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Fase </a:t>
            </a:r>
            <a:r>
              <a:rPr lang="it-IT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it-IT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Realizzazione del prototipo e sua sperimentazione</a:t>
            </a:r>
            <a:r>
              <a:rPr lang="it-IT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di ogni lotto, che consiste nella </a:t>
            </a:r>
            <a:r>
              <a:rPr lang="it-IT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realizzazione del prototipo e</a:t>
            </a:r>
            <a:r>
              <a:rPr lang="it-IT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nella </a:t>
            </a:r>
            <a:r>
              <a:rPr lang="it-IT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sua sperimentazione</a:t>
            </a:r>
            <a:r>
              <a:rPr lang="it-IT" sz="1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un contesto reale.</a:t>
            </a:r>
          </a:p>
          <a:p>
            <a:pPr marL="0" lvl="0" indent="0" algn="just">
              <a:spcAft>
                <a:spcPts val="600"/>
              </a:spcAft>
              <a:buNone/>
              <a:tabLst>
                <a:tab pos="625475" algn="l"/>
              </a:tabLst>
            </a:pPr>
            <a:r>
              <a:rPr lang="it-IT" sz="1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 criterio di aggiudicazione è quello dell’</a:t>
            </a:r>
            <a:r>
              <a:rPr lang="it-IT" sz="1800" u="sng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offerta economicamente più vantaggiosa </a:t>
            </a:r>
            <a:r>
              <a:rPr lang="it-IT" sz="1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 l’assegnazione di massimo 100 punti così ripartiti:</a:t>
            </a:r>
          </a:p>
          <a:p>
            <a:pPr marL="717550" lvl="0" indent="-185738" algn="just" defTabSz="717550">
              <a:tabLst>
                <a:tab pos="717550" algn="l"/>
              </a:tabLst>
            </a:pPr>
            <a:r>
              <a:rPr lang="it-IT" sz="1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valutazione tecnica max 70 punti:</a:t>
            </a:r>
          </a:p>
          <a:p>
            <a:pPr marL="717550" lvl="0" indent="-185738" algn="just" defTabSz="717550">
              <a:spcAft>
                <a:spcPts val="1200"/>
              </a:spcAft>
              <a:tabLst>
                <a:tab pos="717550" algn="l"/>
              </a:tabLst>
            </a:pPr>
            <a:r>
              <a:rPr lang="it-IT" sz="1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valutazione economica max 30 punti.</a:t>
            </a:r>
          </a:p>
          <a:p>
            <a:pPr marL="0" lvl="0" indent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it-IT" sz="1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Viene selezionato 1 concorrente per ciascun lotto.</a:t>
            </a:r>
          </a:p>
          <a:p>
            <a:pPr marL="0" lvl="0" indent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it-IT" sz="1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durata delle attività è </a:t>
            </a:r>
            <a:r>
              <a:rPr lang="it-IT" sz="17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pari a 12 mesi per ciascun lotto.</a:t>
            </a:r>
          </a:p>
          <a:p>
            <a:pPr marL="0" lvl="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it-IT" sz="17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 corrispettivo è pari all’offerta economica del concorrente </a:t>
            </a:r>
            <a:r>
              <a:rPr lang="it-IT" sz="17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0" algn="just">
              <a:spcBef>
                <a:spcPts val="0"/>
              </a:spcBef>
              <a:spcAft>
                <a:spcPts val="600"/>
              </a:spcAft>
              <a:buNone/>
            </a:pPr>
            <a:endParaRPr lang="it-IT" sz="17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spcBef>
                <a:spcPts val="0"/>
              </a:spcBef>
              <a:spcAft>
                <a:spcPts val="600"/>
              </a:spcAft>
              <a:buNone/>
            </a:pPr>
            <a:endParaRPr lang="it-IT" sz="17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173964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po 2"/>
          <p:cNvGrpSpPr/>
          <p:nvPr/>
        </p:nvGrpSpPr>
        <p:grpSpPr>
          <a:xfrm>
            <a:off x="1043608" y="340034"/>
            <a:ext cx="7128790" cy="1360773"/>
            <a:chOff x="323528" y="217158"/>
            <a:chExt cx="7395286" cy="1530491"/>
          </a:xfrm>
        </p:grpSpPr>
        <p:pic>
          <p:nvPicPr>
            <p:cNvPr id="4" name="Immagine 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3528" y="226806"/>
              <a:ext cx="5572416" cy="1520843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pic>
        <p:pic>
          <p:nvPicPr>
            <p:cNvPr id="5" name="Immagine 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08104" y="217158"/>
              <a:ext cx="2210710" cy="1530491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pic>
      </p:grp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773238"/>
            <a:ext cx="6768752" cy="44640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5081691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po 2"/>
          <p:cNvGrpSpPr/>
          <p:nvPr/>
        </p:nvGrpSpPr>
        <p:grpSpPr>
          <a:xfrm>
            <a:off x="1043608" y="340034"/>
            <a:ext cx="7128790" cy="1360773"/>
            <a:chOff x="323528" y="217158"/>
            <a:chExt cx="7395286" cy="1530491"/>
          </a:xfrm>
        </p:grpSpPr>
        <p:pic>
          <p:nvPicPr>
            <p:cNvPr id="4" name="Immagine 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3528" y="226806"/>
              <a:ext cx="5572416" cy="1520843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pic>
        <p:pic>
          <p:nvPicPr>
            <p:cNvPr id="5" name="Immagine 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08104" y="217158"/>
              <a:ext cx="2210710" cy="1530491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pic>
      </p:grp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838226"/>
            <a:ext cx="6984775" cy="43990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2517811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po 2"/>
          <p:cNvGrpSpPr/>
          <p:nvPr/>
        </p:nvGrpSpPr>
        <p:grpSpPr>
          <a:xfrm>
            <a:off x="1043608" y="340034"/>
            <a:ext cx="7128790" cy="1360773"/>
            <a:chOff x="323528" y="217158"/>
            <a:chExt cx="7395286" cy="1530491"/>
          </a:xfrm>
        </p:grpSpPr>
        <p:pic>
          <p:nvPicPr>
            <p:cNvPr id="4" name="Immagine 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3528" y="226806"/>
              <a:ext cx="5572416" cy="1520843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pic>
        <p:pic>
          <p:nvPicPr>
            <p:cNvPr id="5" name="Immagine 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08104" y="217158"/>
              <a:ext cx="2210710" cy="1530491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pic>
      </p:grp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844824"/>
            <a:ext cx="7056783" cy="4392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8374202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po 2"/>
          <p:cNvGrpSpPr/>
          <p:nvPr/>
        </p:nvGrpSpPr>
        <p:grpSpPr>
          <a:xfrm>
            <a:off x="1043608" y="340034"/>
            <a:ext cx="7128790" cy="1360773"/>
            <a:chOff x="323528" y="217158"/>
            <a:chExt cx="7395286" cy="1530491"/>
          </a:xfrm>
        </p:grpSpPr>
        <p:pic>
          <p:nvPicPr>
            <p:cNvPr id="4" name="Immagine 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3528" y="226806"/>
              <a:ext cx="5572416" cy="1520843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pic>
        <p:pic>
          <p:nvPicPr>
            <p:cNvPr id="5" name="Immagine 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08104" y="217158"/>
              <a:ext cx="2210710" cy="1530491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pic>
      </p:grpSp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899592" y="1844824"/>
            <a:ext cx="7787208" cy="4281339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it-IT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REFERENTI </a:t>
            </a:r>
          </a:p>
          <a:p>
            <a:pPr marL="0" indent="0" algn="just">
              <a:buNone/>
            </a:pPr>
            <a:r>
              <a:rPr lang="it-IT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Ente committente</a:t>
            </a:r>
            <a:r>
              <a:rPr lang="it-IT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it-IT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Regione Valle d’Aosta – Assessorato Attività produttive, energie, politiche del lavoro e ambiente – Struttura Ricerca innovazione e qualità – 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11100 </a:t>
            </a:r>
            <a:r>
              <a:rPr lang="it-IT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Aosta, Piazza della Repubblica 15 - Responsabile del procedimento: ing. Fabrizio Clermont.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it-IT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Referenti per sopralluogo</a:t>
            </a:r>
            <a:r>
              <a:rPr lang="it-IT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Giuseppe Nato 0165 274702 / Giorgio D’Andrea 0165 274594</a:t>
            </a:r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it-IT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Stazione unica appaltante: 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it-IT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IN.VA. S.p.A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it-IT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- Centrale unica di committenza (CUC) per servizi e forniture – 11020 Brissogne, Loc. L’Île-Blonde 5 – Responsabile della procedura di gara: dott. Enrico Zanella. </a:t>
            </a:r>
          </a:p>
          <a:p>
            <a:pPr marL="0" indent="0" algn="just">
              <a:buNone/>
            </a:pPr>
            <a:r>
              <a:rPr lang="it-IT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Documentazione reperibile:</a:t>
            </a:r>
          </a:p>
          <a:p>
            <a:pPr marL="0" indent="0" algn="just">
              <a:spcAft>
                <a:spcPts val="300"/>
              </a:spcAft>
              <a:buNone/>
            </a:pPr>
            <a:r>
              <a:rPr lang="it-IT" sz="1800" i="1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</a:t>
            </a:r>
            <a:r>
              <a:rPr lang="it-IT" sz="1800" i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inva.i-faber.com/tendering/tenders/000069-2018/view/detail/1</a:t>
            </a:r>
            <a:endParaRPr lang="it-IT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it-IT" sz="1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r>
              <a:rPr lang="it-IT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GRAZIE  PER  L’ATTENZIONE </a:t>
            </a:r>
            <a:endParaRPr lang="it-IT" sz="16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640181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780928"/>
            <a:ext cx="8134672" cy="2880320"/>
          </a:xfrm>
        </p:spPr>
        <p:txBody>
          <a:bodyPr>
            <a:normAutofit/>
          </a:bodyPr>
          <a:lstStyle/>
          <a:p>
            <a:pPr marL="92075" indent="266700" algn="l">
              <a:tabLst>
                <a:tab pos="266700" algn="l"/>
              </a:tabLst>
            </a:pPr>
            <a:r>
              <a:rPr lang="it-IT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it-IT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it-IT" sz="1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it-IT" sz="1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it-IT" sz="1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it-IT" sz="1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it-IT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2" name="Gruppo 11"/>
          <p:cNvGrpSpPr/>
          <p:nvPr/>
        </p:nvGrpSpPr>
        <p:grpSpPr>
          <a:xfrm>
            <a:off x="1043608" y="340034"/>
            <a:ext cx="7128790" cy="1360773"/>
            <a:chOff x="323528" y="217158"/>
            <a:chExt cx="7395286" cy="1530491"/>
          </a:xfrm>
        </p:grpSpPr>
        <p:pic>
          <p:nvPicPr>
            <p:cNvPr id="10" name="Immagine 9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3528" y="226806"/>
              <a:ext cx="5572416" cy="1520843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pic>
        <p:pic>
          <p:nvPicPr>
            <p:cNvPr id="11" name="Immagine 10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08104" y="217158"/>
              <a:ext cx="2210710" cy="1530491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pic>
      </p:grpSp>
      <p:sp>
        <p:nvSpPr>
          <p:cNvPr id="4" name="Rettangolo 3"/>
          <p:cNvSpPr/>
          <p:nvPr/>
        </p:nvSpPr>
        <p:spPr>
          <a:xfrm>
            <a:off x="792860" y="2060848"/>
            <a:ext cx="7776864" cy="36471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COSA É UN APPALTO PRE-COMMERCIALE?</a:t>
            </a:r>
          </a:p>
          <a:p>
            <a:endParaRPr lang="it-IT" dirty="0"/>
          </a:p>
          <a:p>
            <a:pPr>
              <a:spcAft>
                <a:spcPts val="600"/>
              </a:spcAft>
            </a:pP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L’appalto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pre-commerciale è caratterizzato dai seguenti elementi principali:</a:t>
            </a:r>
          </a:p>
          <a:p>
            <a:pPr marL="450850" indent="-277813" algn="just">
              <a:spcAft>
                <a:spcPts val="300"/>
              </a:spcAft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è un appalto di servizi di ricerca e sviluppo per produrre prodotti/servizi non presenti sul mercato che soddisfano un bisogno della p.a.;</a:t>
            </a:r>
          </a:p>
          <a:p>
            <a:pPr marL="458787" indent="-285750" algn="just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non è un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aiuto di 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Stato: le procedure garantiscono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concorrenza e il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prezzo corrisposto all’appaltatore 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è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fissato alle condizioni di mercato, 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 non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attribuirgli un ingiustificato 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vantaggio;</a:t>
            </a:r>
          </a:p>
          <a:p>
            <a:pPr marL="458787" indent="-285750" algn="just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 è la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condivisione di rischi e benefici tra 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p.a. e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imprese;</a:t>
            </a:r>
          </a:p>
          <a:p>
            <a:pPr marL="450850" indent="-277813" algn="just">
              <a:spcAft>
                <a:spcPts val="300"/>
              </a:spcAft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sviluppo 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dell’appalto avviene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 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fasi;</a:t>
            </a:r>
          </a:p>
          <a:p>
            <a:pPr marL="458787" indent="-285750" algn="just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p.a. non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riserva al suo uso esclusivo i risultati derivanti dalle attività di 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R&amp;S.</a:t>
            </a: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4350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po 2"/>
          <p:cNvGrpSpPr/>
          <p:nvPr/>
        </p:nvGrpSpPr>
        <p:grpSpPr>
          <a:xfrm>
            <a:off x="1043608" y="340034"/>
            <a:ext cx="7128790" cy="1360773"/>
            <a:chOff x="323528" y="217158"/>
            <a:chExt cx="7395286" cy="1530491"/>
          </a:xfrm>
        </p:grpSpPr>
        <p:pic>
          <p:nvPicPr>
            <p:cNvPr id="4" name="Immagine 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3528" y="226806"/>
              <a:ext cx="5572416" cy="1520843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pic>
        <p:pic>
          <p:nvPicPr>
            <p:cNvPr id="5" name="Immagine 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08104" y="217158"/>
              <a:ext cx="2210710" cy="1530491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pic>
      </p:grpSp>
      <p:sp>
        <p:nvSpPr>
          <p:cNvPr id="9" name="Segnaposto contenuto 8"/>
          <p:cNvSpPr>
            <a:spLocks noGrp="1"/>
          </p:cNvSpPr>
          <p:nvPr>
            <p:ph idx="1"/>
          </p:nvPr>
        </p:nvSpPr>
        <p:spPr>
          <a:xfrm>
            <a:off x="539552" y="1916832"/>
            <a:ext cx="8229600" cy="4309939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  <a:tabLst>
                <a:tab pos="7894638" algn="l"/>
              </a:tabLst>
            </a:pPr>
            <a:r>
              <a:rPr lang="it-IT" sz="1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OGGETTO DELL’APPALTO</a:t>
            </a:r>
          </a:p>
          <a:p>
            <a:pPr marL="0" indent="0" algn="ctr">
              <a:buNone/>
              <a:tabLst>
                <a:tab pos="7894638" algn="l"/>
              </a:tabLst>
            </a:pPr>
            <a:endParaRPr lang="it-IT" sz="1300" b="1" dirty="0">
              <a:solidFill>
                <a:srgbClr val="FF0000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spcAft>
                <a:spcPts val="300"/>
              </a:spcAft>
              <a:buNone/>
            </a:pPr>
            <a:r>
              <a:rPr lang="it-IT" sz="18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L’amministrazione appaltante intende acquisire servizi di ricerca industriale e sviluppo sperimentale nelle tematiche </a:t>
            </a:r>
            <a:r>
              <a:rPr lang="it-IT" sz="18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tecnologiche, suddivise in 4 lotti, </a:t>
            </a:r>
            <a:r>
              <a:rPr lang="it-IT" sz="18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relative </a:t>
            </a:r>
            <a:r>
              <a:rPr lang="it-IT" sz="18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ai seguenti </a:t>
            </a:r>
            <a:r>
              <a:rPr lang="it-IT" sz="18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ambiti:</a:t>
            </a:r>
          </a:p>
          <a:p>
            <a:pPr marL="450850" indent="-277813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it-IT" sz="18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•	</a:t>
            </a:r>
            <a:r>
              <a:rPr lang="it-IT" sz="18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LOTTO 1 Telemedicina</a:t>
            </a:r>
            <a:r>
              <a:rPr lang="it-IT" sz="18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: erogare servizi ad alto valore aggiunto in ambito territoriale implementando una soluzione innovativa per la cura di pazienti cronici;  </a:t>
            </a:r>
          </a:p>
          <a:p>
            <a:pPr marL="450850" indent="-277813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it-IT" sz="18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•	</a:t>
            </a:r>
            <a:r>
              <a:rPr lang="it-IT" sz="18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LOTTO 2 Valorizzazione del patrimonio culturale</a:t>
            </a:r>
            <a:r>
              <a:rPr lang="it-IT" sz="18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: implementare l’offerta culturale e turistica, con l’apporto di tecnologie innovative presso alcuni siti archeologici e monumentali;</a:t>
            </a:r>
          </a:p>
          <a:p>
            <a:pPr marL="450850" indent="-277813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it-IT" sz="18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•	</a:t>
            </a:r>
            <a:r>
              <a:rPr lang="it-IT" sz="18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LOTTO 3 Gestione dei rifiuti</a:t>
            </a:r>
            <a:r>
              <a:rPr lang="it-IT" sz="18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: implementare una soluzione innovativa per garantire il trattamento, lo stoccaggio ed il recupero di rifiuti organici, sia domestici che da attività </a:t>
            </a:r>
            <a:r>
              <a:rPr lang="it-IT" sz="18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agricole;</a:t>
            </a:r>
          </a:p>
          <a:p>
            <a:pPr marL="458787" indent="-285750" algn="just">
              <a:spcBef>
                <a:spcPts val="0"/>
              </a:spcBef>
              <a:spcAft>
                <a:spcPts val="600"/>
              </a:spcAft>
            </a:pPr>
            <a:r>
              <a:rPr lang="it-IT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LOTTO </a:t>
            </a:r>
            <a:r>
              <a:rPr lang="it-IT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it-IT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Gestione dei </a:t>
            </a:r>
            <a:r>
              <a:rPr lang="it-IT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rifiuti: </a:t>
            </a:r>
            <a:r>
              <a:rPr lang="it-IT" sz="18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realizzare </a:t>
            </a:r>
            <a:r>
              <a:rPr lang="it-IT" sz="18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un sistema unico innovativo per il riconoscimento degli utenti che conferiscono i rifiuti </a:t>
            </a:r>
            <a:r>
              <a:rPr lang="it-IT" sz="18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urbani.</a:t>
            </a:r>
          </a:p>
          <a:p>
            <a:pPr marL="450850" indent="-277813" algn="just">
              <a:spcBef>
                <a:spcPts val="0"/>
              </a:spcBef>
              <a:spcAft>
                <a:spcPts val="600"/>
              </a:spcAft>
              <a:buNone/>
            </a:pPr>
            <a:endParaRPr lang="it-IT" sz="1800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0" indent="0" algn="just">
              <a:spcAft>
                <a:spcPts val="600"/>
              </a:spcAft>
              <a:buNone/>
            </a:pPr>
            <a:endParaRPr lang="it-IT" sz="1800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302279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po 2"/>
          <p:cNvGrpSpPr/>
          <p:nvPr/>
        </p:nvGrpSpPr>
        <p:grpSpPr>
          <a:xfrm>
            <a:off x="1043608" y="340034"/>
            <a:ext cx="7128790" cy="1360773"/>
            <a:chOff x="323528" y="217158"/>
            <a:chExt cx="7395286" cy="1530491"/>
          </a:xfrm>
        </p:grpSpPr>
        <p:pic>
          <p:nvPicPr>
            <p:cNvPr id="4" name="Immagine 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3528" y="226806"/>
              <a:ext cx="5572416" cy="1520843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pic>
        <p:pic>
          <p:nvPicPr>
            <p:cNvPr id="5" name="Immagine 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08104" y="217158"/>
              <a:ext cx="2210710" cy="1530491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pic>
      </p:grpSp>
      <p:sp>
        <p:nvSpPr>
          <p:cNvPr id="9" name="Segnaposto contenuto 8"/>
          <p:cNvSpPr>
            <a:spLocks noGrp="1"/>
          </p:cNvSpPr>
          <p:nvPr>
            <p:ph idx="1"/>
          </p:nvPr>
        </p:nvSpPr>
        <p:spPr>
          <a:xfrm>
            <a:off x="899592" y="2204865"/>
            <a:ext cx="7869560" cy="3456384"/>
          </a:xfrm>
        </p:spPr>
        <p:txBody>
          <a:bodyPr>
            <a:normAutofit/>
          </a:bodyPr>
          <a:lstStyle/>
          <a:p>
            <a:pPr marL="0" lvl="0" indent="0" algn="ctr" fontAlgn="base">
              <a:buNone/>
            </a:pPr>
            <a:r>
              <a:rPr lang="it-IT" sz="1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SOGGETTI AMMESSI  </a:t>
            </a:r>
          </a:p>
          <a:p>
            <a:pPr marL="0" lvl="0" indent="0" algn="ctr" fontAlgn="base">
              <a:spcBef>
                <a:spcPts val="0"/>
              </a:spcBef>
              <a:buNone/>
            </a:pPr>
            <a:endParaRPr lang="it-IT" sz="1800" b="1" dirty="0" smtClean="0">
              <a:solidFill>
                <a:srgbClr val="FF0000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it-IT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Sono 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ammessi a presentare l’offerta i soggetti di cui all’art. 45 del Codice dei contratti, che svolgono attività compatibili con le prestazioni oggetto di gara.	</a:t>
            </a:r>
          </a:p>
          <a:p>
            <a:pPr marL="0" indent="0">
              <a:buNone/>
            </a:pP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 algn="ctr">
              <a:buNone/>
              <a:tabLst>
                <a:tab pos="625475" algn="l"/>
              </a:tabLst>
            </a:pPr>
            <a:r>
              <a:rPr lang="it-IT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VALORE DELL’APPALTO</a:t>
            </a:r>
          </a:p>
          <a:p>
            <a:pPr marL="0" indent="0" algn="ctr">
              <a:spcBef>
                <a:spcPts val="0"/>
              </a:spcBef>
              <a:buNone/>
              <a:tabLst>
                <a:tab pos="625475" algn="l"/>
              </a:tabLst>
            </a:pPr>
            <a:endParaRPr lang="it-IT" sz="1800" b="1" dirty="0">
              <a:solidFill>
                <a:srgbClr val="FF0000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0" indent="0">
              <a:buNone/>
              <a:tabLst>
                <a:tab pos="625475" algn="l"/>
              </a:tabLst>
            </a:pPr>
            <a:r>
              <a:rPr lang="it-IT" sz="18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Il </a:t>
            </a:r>
            <a:r>
              <a:rPr lang="it-IT" sz="18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valore a base d’asta </a:t>
            </a:r>
            <a:r>
              <a:rPr lang="it-IT" sz="18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dell’appalto, I.V.A</a:t>
            </a:r>
            <a:r>
              <a:rPr lang="it-IT" sz="18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 </a:t>
            </a:r>
            <a:r>
              <a:rPr lang="it-IT" sz="18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esclusa, </a:t>
            </a:r>
            <a:r>
              <a:rPr lang="it-IT" sz="18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è </a:t>
            </a:r>
            <a:r>
              <a:rPr lang="it-IT" sz="18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pari a € </a:t>
            </a:r>
            <a:r>
              <a:rPr lang="it-IT" sz="1800" b="1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1.639.344,27</a:t>
            </a:r>
            <a:r>
              <a:rPr lang="it-IT" sz="18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  <a:tabLst>
                <a:tab pos="625475" algn="l"/>
              </a:tabLst>
            </a:pPr>
            <a:endParaRPr lang="it-IT" sz="1100" dirty="0" smtClean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0" indent="0">
              <a:buNone/>
              <a:tabLst>
                <a:tab pos="625475" algn="l"/>
              </a:tabLst>
            </a:pPr>
            <a:r>
              <a:rPr lang="it-IT" sz="18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Al punto 9 del </a:t>
            </a:r>
            <a:r>
              <a:rPr lang="it-IT" sz="1800" i="1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Disciplinare di gara </a:t>
            </a:r>
            <a:r>
              <a:rPr lang="it-IT" sz="18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sono riportati i valori dettagliati per ogni lotto suddivisi per ogni fase dell’appalto.</a:t>
            </a:r>
            <a:endParaRPr lang="it-IT" sz="1800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31071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po 11"/>
          <p:cNvGrpSpPr/>
          <p:nvPr/>
        </p:nvGrpSpPr>
        <p:grpSpPr>
          <a:xfrm>
            <a:off x="1043608" y="340034"/>
            <a:ext cx="7128790" cy="1360773"/>
            <a:chOff x="323528" y="217158"/>
            <a:chExt cx="7395286" cy="1530491"/>
          </a:xfrm>
        </p:grpSpPr>
        <p:pic>
          <p:nvPicPr>
            <p:cNvPr id="10" name="Immagine 9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3528" y="226806"/>
              <a:ext cx="5572416" cy="1520843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pic>
        <p:pic>
          <p:nvPicPr>
            <p:cNvPr id="11" name="Immagine 10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08104" y="217158"/>
              <a:ext cx="2210710" cy="1530491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pic>
      </p:grpSp>
      <p:sp>
        <p:nvSpPr>
          <p:cNvPr id="3" name="Rettangolo 2"/>
          <p:cNvSpPr/>
          <p:nvPr/>
        </p:nvSpPr>
        <p:spPr>
          <a:xfrm>
            <a:off x="827584" y="1844824"/>
            <a:ext cx="7920880" cy="48397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/>
            <a:r>
              <a:rPr lang="it-IT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REQUISITI PER LA PARTECIPAZIONE  </a:t>
            </a:r>
          </a:p>
          <a:p>
            <a:pPr marL="173038" indent="-173038" algn="just"/>
            <a:r>
              <a:rPr lang="it-IT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Requisiti di idoneità professionale</a:t>
            </a: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3038" indent="-173038" algn="just">
              <a:spcAft>
                <a:spcPts val="300"/>
              </a:spcAft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Iscrizione alla C.C.I.A.A. per il ramo di attività oggetto dell’offerta 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progettuale.</a:t>
            </a: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3038" indent="-173038" algn="just"/>
            <a:r>
              <a:rPr lang="it-IT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Requisiti di capacità tecnica e professionale</a:t>
            </a: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3038" indent="-173038" algn="just"/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L’operatore economico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deve possedere i seguenti requisiti di capacità tecnica:</a:t>
            </a:r>
          </a:p>
          <a:p>
            <a:pPr marL="173038" lvl="0" indent="-173038" algn="just" fontAlgn="base">
              <a:buFont typeface="Arial" panose="020B0604020202020204" pitchFamily="34" charset="0"/>
              <a:buChar char="•"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aver realizzato nei 3 anni antecedenti la pubblicazione del bando di gara </a:t>
            </a: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uno o più progetti di ricerca industriale e sviluppo sperimentale</a:t>
            </a:r>
            <a:r>
              <a:rPr lang="it-IT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nella tematica tecnologica per la quale 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concorre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di importo complessivamente non inferiore a 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180.000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euro;</a:t>
            </a:r>
          </a:p>
          <a:p>
            <a:pPr marL="173038" lvl="0" indent="-173038" algn="just" fontAlgn="base">
              <a:buFont typeface="Arial" panose="020B0604020202020204" pitchFamily="34" charset="0"/>
              <a:buChar char="•"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disporre di una struttura di ricerca e sviluppo stabile, composta da almeno 2 risorse a tempo pieno dedicate all’attività di ricerca;</a:t>
            </a:r>
          </a:p>
          <a:p>
            <a:pPr marL="173038" lvl="0" indent="-173038" algn="just" fontAlgn="base">
              <a:buFont typeface="Arial" panose="020B0604020202020204" pitchFamily="34" charset="0"/>
              <a:buChar char="•"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impegnarsi ad affidare ad un organismo di ricerca una consulenza di ricerca per un importo almeno pari al 10% dei costi dell’attività svolta nelle fasi 2 e 3 </a:t>
            </a:r>
            <a:r>
              <a:rPr lang="it-IT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oppure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essere una nuova impresa innovativa, iscritta nella sezione speciale del Registro delle imprese.</a:t>
            </a:r>
          </a:p>
          <a:p>
            <a:pPr algn="just"/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caso di partecipazione in raggruppamento temporaneo di imprese ogni operatore economico deve possedere i requisiti di cui sopra.</a:t>
            </a:r>
          </a:p>
        </p:txBody>
      </p:sp>
    </p:spTree>
    <p:extLst>
      <p:ext uri="{BB962C8B-B14F-4D97-AF65-F5344CB8AC3E}">
        <p14:creationId xmlns:p14="http://schemas.microsoft.com/office/powerpoint/2010/main" val="337220548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po 11"/>
          <p:cNvGrpSpPr/>
          <p:nvPr/>
        </p:nvGrpSpPr>
        <p:grpSpPr>
          <a:xfrm>
            <a:off x="1043608" y="340034"/>
            <a:ext cx="7128790" cy="1360773"/>
            <a:chOff x="323528" y="217158"/>
            <a:chExt cx="7395286" cy="1530491"/>
          </a:xfrm>
        </p:grpSpPr>
        <p:pic>
          <p:nvPicPr>
            <p:cNvPr id="10" name="Immagine 9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3528" y="226806"/>
              <a:ext cx="5572416" cy="1520843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pic>
        <p:pic>
          <p:nvPicPr>
            <p:cNvPr id="11" name="Immagine 10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08104" y="217158"/>
              <a:ext cx="2210710" cy="1530491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pic>
      </p:grpSp>
      <p:sp>
        <p:nvSpPr>
          <p:cNvPr id="3" name="Rettangolo 2"/>
          <p:cNvSpPr/>
          <p:nvPr/>
        </p:nvSpPr>
        <p:spPr>
          <a:xfrm>
            <a:off x="827584" y="1844824"/>
            <a:ext cx="7920880" cy="31470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/>
            <a:r>
              <a:rPr lang="it-IT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AZIONI PRELIMINARI</a:t>
            </a:r>
          </a:p>
          <a:p>
            <a:pPr lvl="0" fontAlgn="base"/>
            <a:endParaRPr lang="it-IT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 fontAlgn="base">
              <a:spcAft>
                <a:spcPts val="300"/>
              </a:spcAft>
            </a:pPr>
            <a:r>
              <a:rPr lang="it-IT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REGISTRAZIONE SUL SISTEMA TELEMATICO</a:t>
            </a:r>
            <a:endParaRPr lang="it-IT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L’operatore economico che intende partecipare all’appalto deve identificarsi sul sistema telematico della stazione appaltante (cuc.invalle.it) nella sezione dedicata agli operatori economici sotto la voce «Registrazione indirizzario». La registrazione è finalizzata all’ottenimento di «username» e «password» indispensabili per partecipare all’appalto pre-commerciale.</a:t>
            </a:r>
          </a:p>
          <a:p>
            <a:pPr algn="just"/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Ogni ulteriore istruzione può essere richiesta al numero 0165/367766 oppure all’indirizzo di posta elettronica: supportocuc@invallee.it</a:t>
            </a:r>
          </a:p>
        </p:txBody>
      </p:sp>
    </p:spTree>
    <p:extLst>
      <p:ext uri="{BB962C8B-B14F-4D97-AF65-F5344CB8AC3E}">
        <p14:creationId xmlns:p14="http://schemas.microsoft.com/office/powerpoint/2010/main" val="74614230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po 11"/>
          <p:cNvGrpSpPr/>
          <p:nvPr/>
        </p:nvGrpSpPr>
        <p:grpSpPr>
          <a:xfrm>
            <a:off x="1043608" y="340034"/>
            <a:ext cx="7128790" cy="1360773"/>
            <a:chOff x="323528" y="217158"/>
            <a:chExt cx="7395286" cy="1530491"/>
          </a:xfrm>
        </p:grpSpPr>
        <p:pic>
          <p:nvPicPr>
            <p:cNvPr id="10" name="Immagine 9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3528" y="226806"/>
              <a:ext cx="5572416" cy="1520843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pic>
        <p:pic>
          <p:nvPicPr>
            <p:cNvPr id="11" name="Immagine 10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08104" y="217158"/>
              <a:ext cx="2210710" cy="1530491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pic>
      </p:grpSp>
      <p:sp>
        <p:nvSpPr>
          <p:cNvPr id="3" name="Rettangolo 2"/>
          <p:cNvSpPr/>
          <p:nvPr/>
        </p:nvSpPr>
        <p:spPr>
          <a:xfrm>
            <a:off x="827584" y="1671965"/>
            <a:ext cx="7920880" cy="45320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Aft>
                <a:spcPts val="300"/>
              </a:spcAft>
            </a:pPr>
            <a:r>
              <a:rPr lang="it-IT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SOPRALLUOGO</a:t>
            </a:r>
            <a:endParaRPr lang="it-IT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L’operatore economico che intende partecipare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all’appalto 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deve, prima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della presentazione 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dell’offerta, </a:t>
            </a:r>
            <a:r>
              <a:rPr lang="it-IT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effettuare un sopralluogo obbligatorio 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presso i luoghi indicati nei capitolati tecnici dei singoli lotti, con la seguente modalità: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inviare la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richiesta 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 sopralluogo, in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formato 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PDF e firmata digitalmente, </a:t>
            </a: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entro e non oltre il 15 marzo 2018, 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all’indirizzo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 posta certificata elettronica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industria_artigianato_energia@pec.regione.vda.it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indicando il lotto per cui si intende partecipare e i relativi dati anagrafici delle persone incaricate ad effettuarlo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it-IT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data e ora del sopralluogo verranno comunicati con almeno 5 giorni di anticipo all’indirizzo PEC indicato nella richiesta di cui sopra;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scaricare dal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sistema telematico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prima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 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sopralluogo, il documento «</a:t>
            </a:r>
            <a:r>
              <a:rPr lang="it-IT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Allegato A8 dichiarazione di avvenuto sopralluogo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consegnare, durante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 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sopralluogo, l’allegato A8 all’incaricato dell’ente committente che lo sottoscriverà e restituirà all’operatore economico;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scansionare l’allegato A8 ed inserirlo in formato PDF nel sistema telematico.</a:t>
            </a: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815378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po 2"/>
          <p:cNvGrpSpPr/>
          <p:nvPr/>
        </p:nvGrpSpPr>
        <p:grpSpPr>
          <a:xfrm>
            <a:off x="1043608" y="340034"/>
            <a:ext cx="7128790" cy="1360773"/>
            <a:chOff x="323528" y="217158"/>
            <a:chExt cx="7395286" cy="1530491"/>
          </a:xfrm>
        </p:grpSpPr>
        <p:pic>
          <p:nvPicPr>
            <p:cNvPr id="4" name="Immagine 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3528" y="226806"/>
              <a:ext cx="5572416" cy="1520843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pic>
        <p:pic>
          <p:nvPicPr>
            <p:cNvPr id="5" name="Immagine 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08104" y="217158"/>
              <a:ext cx="2210710" cy="1530491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pic>
      </p:grpSp>
      <p:sp>
        <p:nvSpPr>
          <p:cNvPr id="9" name="Segnaposto contenuto 8"/>
          <p:cNvSpPr>
            <a:spLocks noGrp="1"/>
          </p:cNvSpPr>
          <p:nvPr>
            <p:ph idx="1"/>
          </p:nvPr>
        </p:nvSpPr>
        <p:spPr>
          <a:xfrm>
            <a:off x="899592" y="1772816"/>
            <a:ext cx="7869560" cy="4309939"/>
          </a:xfrm>
        </p:spPr>
        <p:txBody>
          <a:bodyPr>
            <a:normAutofit fontScale="92500" lnSpcReduction="10000"/>
          </a:bodyPr>
          <a:lstStyle/>
          <a:p>
            <a:pPr marL="173038" lvl="0" indent="-173038" algn="ctr">
              <a:spcBef>
                <a:spcPts val="0"/>
              </a:spcBef>
              <a:spcAft>
                <a:spcPts val="600"/>
              </a:spcAft>
              <a:buNone/>
            </a:pPr>
            <a:r>
              <a:rPr lang="it-IT" sz="19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MODALITA’ DI PARTECIPAZIONE </a:t>
            </a:r>
            <a:r>
              <a:rPr lang="it-IT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ALLA </a:t>
            </a:r>
            <a:r>
              <a:rPr lang="it-IT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GARA</a:t>
            </a:r>
            <a:endParaRPr lang="it-IT" sz="1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Aft>
                <a:spcPts val="600"/>
              </a:spcAft>
              <a:buNone/>
              <a:tabLst>
                <a:tab pos="7894638" algn="l"/>
              </a:tabLst>
            </a:pPr>
            <a:r>
              <a:rPr lang="it-IT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 termine di scadenza per la </a:t>
            </a:r>
            <a:r>
              <a:rPr lang="it-IT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presentazione delle offerte è fissato per le ore 12.00 del 17 aprile 2018</a:t>
            </a:r>
            <a:r>
              <a:rPr lang="it-IT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come indicato nel </a:t>
            </a:r>
            <a:r>
              <a:rPr lang="it-IT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Disciplinare di gara </a:t>
            </a:r>
            <a:r>
              <a:rPr lang="it-IT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 punto 17 «</a:t>
            </a:r>
            <a:r>
              <a:rPr lang="it-IT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Istruzioni per la gara telematica e modalità di presentazione dell’offerta per l’accesso alla Fase 1</a:t>
            </a:r>
            <a:r>
              <a:rPr lang="it-IT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</a:p>
          <a:p>
            <a:pPr marL="0" indent="0" algn="just">
              <a:spcAft>
                <a:spcPts val="600"/>
              </a:spcAft>
              <a:buNone/>
              <a:tabLst>
                <a:tab pos="7894638" algn="l"/>
              </a:tabLst>
            </a:pPr>
            <a:r>
              <a:rPr lang="it-IT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documentazione da presentare è la seguente:</a:t>
            </a:r>
            <a:endParaRPr lang="it-IT" sz="1800" b="1" dirty="0" smtClean="0">
              <a:solidFill>
                <a:srgbClr val="FF0000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indent="-169863" algn="just">
              <a:spcBef>
                <a:spcPts val="0"/>
              </a:spcBef>
              <a:spcAft>
                <a:spcPts val="300"/>
              </a:spcAft>
              <a:tabLst>
                <a:tab pos="7894638" algn="l"/>
              </a:tabLst>
            </a:pPr>
            <a:r>
              <a:rPr lang="it-IT" sz="1800" b="1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la domanda di partecipazione (allegato A), i suoi allegati e la scansione in PDF della dichiarazione di avvenuto sopralluogo;</a:t>
            </a:r>
          </a:p>
          <a:p>
            <a:pPr indent="-169863" algn="just">
              <a:spcBef>
                <a:spcPts val="0"/>
              </a:spcBef>
              <a:spcAft>
                <a:spcPts val="1200"/>
              </a:spcAft>
              <a:tabLst>
                <a:tab pos="7894638" algn="l"/>
              </a:tabLst>
            </a:pPr>
            <a:r>
              <a:rPr lang="it-IT" sz="1800" b="1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l’offerta tecnica – studio di fattibilità (allegato B).  </a:t>
            </a:r>
          </a:p>
          <a:p>
            <a:pPr marL="0" indent="0" algn="just">
              <a:spcBef>
                <a:spcPts val="0"/>
              </a:spcBef>
              <a:spcAft>
                <a:spcPts val="300"/>
              </a:spcAft>
              <a:buNone/>
              <a:tabLst>
                <a:tab pos="7894638" algn="l"/>
              </a:tabLst>
            </a:pPr>
            <a:r>
              <a:rPr lang="it-IT" sz="18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Al termine di cui sopra la stazione appaltante (CUC) provvederà in seduta pubblica:</a:t>
            </a:r>
          </a:p>
          <a:p>
            <a:pPr indent="-169863" algn="just">
              <a:spcBef>
                <a:spcPts val="0"/>
              </a:spcBef>
              <a:spcAft>
                <a:spcPts val="300"/>
              </a:spcAft>
              <a:tabLst>
                <a:tab pos="7894638" algn="l"/>
              </a:tabLst>
            </a:pPr>
            <a:r>
              <a:rPr lang="it-IT" sz="18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alla verifica della documentazione amministrativa;</a:t>
            </a:r>
          </a:p>
          <a:p>
            <a:pPr indent="-169863" algn="just">
              <a:spcBef>
                <a:spcPts val="0"/>
              </a:spcBef>
              <a:spcAft>
                <a:spcPts val="1200"/>
              </a:spcAft>
              <a:tabLst>
                <a:tab pos="7894638" algn="l"/>
              </a:tabLst>
            </a:pPr>
            <a:r>
              <a:rPr lang="it-IT" sz="18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all’apertura delle offerte tecniche.</a:t>
            </a:r>
          </a:p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  <a:tabLst>
                <a:tab pos="7894638" algn="l"/>
              </a:tabLst>
            </a:pPr>
            <a:r>
              <a:rPr lang="it-IT" sz="18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Il criterio di aggiudicazione è quello </a:t>
            </a:r>
            <a:r>
              <a:rPr lang="it-IT" sz="18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della valutazione dell’offerta tecnica con </a:t>
            </a:r>
            <a:r>
              <a:rPr lang="it-IT" sz="18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l’assegnazione di massimo 100 </a:t>
            </a:r>
            <a:r>
              <a:rPr lang="it-IT" sz="18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punti.</a:t>
            </a:r>
          </a:p>
          <a:p>
            <a:pPr marL="0" indent="0" algn="just">
              <a:spcBef>
                <a:spcPts val="0"/>
              </a:spcBef>
              <a:spcAft>
                <a:spcPts val="300"/>
              </a:spcAft>
              <a:buNone/>
              <a:tabLst>
                <a:tab pos="7894638" algn="l"/>
              </a:tabLst>
            </a:pPr>
            <a:r>
              <a:rPr lang="it-IT" sz="18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In seduta pubblica verrà comunicato l’esito finale delle valutazioni. </a:t>
            </a:r>
          </a:p>
        </p:txBody>
      </p:sp>
    </p:spTree>
    <p:extLst>
      <p:ext uri="{BB962C8B-B14F-4D97-AF65-F5344CB8AC3E}">
        <p14:creationId xmlns:p14="http://schemas.microsoft.com/office/powerpoint/2010/main" val="241243537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po 2"/>
          <p:cNvGrpSpPr/>
          <p:nvPr/>
        </p:nvGrpSpPr>
        <p:grpSpPr>
          <a:xfrm>
            <a:off x="1043608" y="340034"/>
            <a:ext cx="7128790" cy="1360773"/>
            <a:chOff x="323528" y="217158"/>
            <a:chExt cx="7395286" cy="1530491"/>
          </a:xfrm>
        </p:grpSpPr>
        <p:pic>
          <p:nvPicPr>
            <p:cNvPr id="4" name="Immagine 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3528" y="226806"/>
              <a:ext cx="5572416" cy="1520843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pic>
        <p:pic>
          <p:nvPicPr>
            <p:cNvPr id="5" name="Immagine 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08104" y="217158"/>
              <a:ext cx="2210710" cy="1530491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pic>
      </p:grpSp>
      <p:sp>
        <p:nvSpPr>
          <p:cNvPr id="9" name="Segnaposto contenuto 8"/>
          <p:cNvSpPr>
            <a:spLocks noGrp="1"/>
          </p:cNvSpPr>
          <p:nvPr>
            <p:ph idx="1"/>
          </p:nvPr>
        </p:nvSpPr>
        <p:spPr>
          <a:xfrm>
            <a:off x="899592" y="1772816"/>
            <a:ext cx="7869560" cy="4309939"/>
          </a:xfrm>
        </p:spPr>
        <p:txBody>
          <a:bodyPr>
            <a:normAutofit/>
          </a:bodyPr>
          <a:lstStyle/>
          <a:p>
            <a:pPr marL="0" indent="0" algn="ctr">
              <a:spcAft>
                <a:spcPts val="600"/>
              </a:spcAft>
              <a:buNone/>
              <a:tabLst>
                <a:tab pos="7894638" algn="l"/>
              </a:tabLst>
            </a:pPr>
            <a:endParaRPr lang="it-IT" sz="1200" b="1" dirty="0" smtClean="0">
              <a:solidFill>
                <a:srgbClr val="FF0000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0" indent="0" algn="ctr">
              <a:spcAft>
                <a:spcPts val="600"/>
              </a:spcAft>
              <a:buNone/>
              <a:tabLst>
                <a:tab pos="7894638" algn="l"/>
              </a:tabLst>
            </a:pPr>
            <a:r>
              <a:rPr lang="it-IT" sz="1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FASE 1</a:t>
            </a:r>
          </a:p>
          <a:p>
            <a:pPr marL="0" indent="0" algn="just">
              <a:spcAft>
                <a:spcPts val="1200"/>
              </a:spcAft>
              <a:buNone/>
              <a:tabLst>
                <a:tab pos="625475" algn="l"/>
              </a:tabLst>
            </a:pPr>
            <a:r>
              <a:rPr lang="it-IT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Terminata la gara, gli operatori economici valutati positivamente potranno accedere alla </a:t>
            </a:r>
            <a:r>
              <a:rPr lang="it-IT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Fase </a:t>
            </a:r>
            <a:r>
              <a:rPr lang="it-IT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it-IT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Elaborazione </a:t>
            </a:r>
            <a:r>
              <a:rPr lang="it-IT" sz="1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del progetto di ricerca industriale e sviluppo </a:t>
            </a:r>
            <a:r>
              <a:rPr lang="it-IT" sz="18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sperimentale</a:t>
            </a:r>
            <a:r>
              <a:rPr lang="it-IT" sz="1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 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ogni </a:t>
            </a:r>
            <a:r>
              <a:rPr lang="it-IT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lotto, </a:t>
            </a:r>
            <a:r>
              <a:rPr lang="it-IT" sz="1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che consiste </a:t>
            </a:r>
            <a:r>
              <a:rPr lang="it-IT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nell’elaborazione </a:t>
            </a:r>
            <a:r>
              <a:rPr lang="it-IT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 progetto </a:t>
            </a:r>
            <a:r>
              <a:rPr lang="it-IT" sz="1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 </a:t>
            </a:r>
            <a:r>
              <a:rPr lang="it-IT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ricerca industriale </a:t>
            </a:r>
            <a:r>
              <a:rPr lang="it-IT" sz="1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it-IT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sviluppo sperimentale per la progettazione e la realizzazione di soluzioni innovative sulla base dello studio di fattibilità presentato in fase di </a:t>
            </a:r>
            <a:r>
              <a:rPr lang="it-IT" sz="1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gara</a:t>
            </a:r>
            <a:r>
              <a:rPr lang="it-IT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it-IT" sz="1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Non si procede all’aggiudicazione dell’appalto se non sono selezionati almeno 5 concorrenti per i lotti 1 e 2 e 3 concorrenti per i lotti 3 e 4.</a:t>
            </a:r>
          </a:p>
          <a:p>
            <a:pPr marL="0" lvl="0" indent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it-IT" sz="1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durata della Fase 1 è </a:t>
            </a:r>
            <a:r>
              <a:rPr lang="it-IT" sz="17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pari </a:t>
            </a:r>
            <a:r>
              <a:rPr lang="it-IT" sz="17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3 mesi per ciascun lotto</a:t>
            </a:r>
            <a:r>
              <a:rPr lang="it-IT" sz="17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it-IT" sz="17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 corrispettivo è pari a 4.000 euro.</a:t>
            </a:r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445781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1053</TotalTime>
  <Words>1071</Words>
  <Application>Microsoft Office PowerPoint</Application>
  <PresentationFormat>Presentazione su schermo (4:3)</PresentationFormat>
  <Paragraphs>91</Paragraphs>
  <Slides>15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16" baseType="lpstr">
      <vt:lpstr>Tema di Office</vt:lpstr>
      <vt:lpstr>      Appalto pre-commerciale   per l’acquisizione di servizi di ricerca industriale e sviluppo sperimentale nelle tematiche relative  a sistemi innovativi di telemedicina,  di valorizzazione del patrimonio culturale  e di gestione dei rifiuti.   </vt:lpstr>
      <vt:lpstr>     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Regione Autonoma Valle d'Aosta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BANDO A FAVORE DI IMPRESE INDUSTRIALI PER LA REALIZZAZIONE DI PROGETTI DI RICERCA E SVILUPPO NEGLI AMBITI DELLA SMART SPECIALIZATION STRATEGY (S3) DELLA VALLE D’AOSTA</dc:title>
  <dc:creator>CPierotti</dc:creator>
  <cp:lastModifiedBy>Catia PIEROTTI</cp:lastModifiedBy>
  <cp:revision>85</cp:revision>
  <cp:lastPrinted>2017-11-02T14:10:16Z</cp:lastPrinted>
  <dcterms:created xsi:type="dcterms:W3CDTF">2017-03-31T11:06:03Z</dcterms:created>
  <dcterms:modified xsi:type="dcterms:W3CDTF">2018-02-20T08:51:30Z</dcterms:modified>
</cp:coreProperties>
</file>