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59" r:id="rId4"/>
    <p:sldId id="277" r:id="rId5"/>
    <p:sldId id="279" r:id="rId6"/>
    <p:sldId id="285" r:id="rId7"/>
    <p:sldId id="282" r:id="rId8"/>
    <p:sldId id="269" r:id="rId9"/>
    <p:sldId id="274" r:id="rId10"/>
    <p:sldId id="278" r:id="rId11"/>
    <p:sldId id="276" r:id="rId12"/>
    <p:sldId id="273" r:id="rId13"/>
    <p:sldId id="268" r:id="rId14"/>
    <p:sldId id="283" r:id="rId15"/>
    <p:sldId id="284" r:id="rId1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0" autoAdjust="0"/>
    <p:restoredTop sz="94624" autoAdjust="0"/>
  </p:normalViewPr>
  <p:slideViewPr>
    <p:cSldViewPr>
      <p:cViewPr>
        <p:scale>
          <a:sx n="100" d="100"/>
          <a:sy n="100" d="100"/>
        </p:scale>
        <p:origin x="-878" y="8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C8842-530B-4418-BAD8-3B8E88BF371C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25FD9-B366-4ECA-9D4E-FFCEA1975DC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136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381CF-36D0-4643-8D0C-339901972FC1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BFCCD-F1EF-4988-82ED-EA558655D1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864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BFCCD-F1EF-4988-82ED-EA558655D180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87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33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768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594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889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68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829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343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542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649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302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132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A329-723F-4901-8FB1-1F876478D5C9}" type="datetimeFigureOut">
              <a:rPr lang="it-IT" smtClean="0"/>
              <a:t>20/02/2018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0DAD4-5606-4308-A73A-2883CA335A4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084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va.i-faber.com/tendering/tenders/000069-2018/view/detail/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dustria_artigianato_energia@pec.regione.vda.i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3026767"/>
          </a:xfrm>
        </p:spPr>
        <p:txBody>
          <a:bodyPr>
            <a:normAutofit fontScale="90000"/>
          </a:bodyPr>
          <a:lstStyle/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Appalto </a:t>
            </a:r>
            <a:r>
              <a:rPr lang="it-IT" sz="27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pre-commerciale  </a:t>
            </a:r>
            <a: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27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l’acquisizione di servizi di ricerca industriale e sviluppo sperimentale nelle tematiche </a:t>
            </a:r>
            <a: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b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7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sistemi innovativi di telemedicina, </a:t>
            </a:r>
            <a: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7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7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valorizzazione del patrimonio culturale </a:t>
            </a:r>
            <a:br>
              <a:rPr lang="it-IT" sz="27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7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di gestione dei rifiuti.</a:t>
            </a:r>
            <a:r>
              <a:rPr lang="it-IT" sz="3100" cap="small" dirty="0"/>
              <a:t/>
            </a:r>
            <a:br>
              <a:rPr lang="it-IT" sz="3100" cap="small" dirty="0"/>
            </a:b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37535503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99592" y="1772816"/>
            <a:ext cx="7869560" cy="47525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1200"/>
              </a:spcAft>
              <a:buNone/>
              <a:tabLst>
                <a:tab pos="625475" algn="l"/>
              </a:tabLst>
            </a:pPr>
            <a:r>
              <a:rPr lang="it-IT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FASE 2</a:t>
            </a:r>
            <a:endParaRPr lang="it-IT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  <a:tabLst>
                <a:tab pos="625475" algn="l"/>
              </a:tabLst>
            </a:pP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 </a:t>
            </a:r>
            <a:r>
              <a:rPr lang="it-I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 economici che hanno 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superato la Fase 1 potranno presentare un’offerta per  accedere alla </a:t>
            </a:r>
            <a:r>
              <a:rPr lang="it-IT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2 </a:t>
            </a:r>
            <a:r>
              <a:rPr lang="it-IT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Realizzazione </a:t>
            </a:r>
            <a:r>
              <a:rPr lang="it-IT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progetto di ricerca industriale e sviluppo </a:t>
            </a:r>
            <a:r>
              <a:rPr lang="it-IT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sperimentale, 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ogni lotto</a:t>
            </a:r>
            <a:r>
              <a:rPr lang="it-IT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 consiste nella </a:t>
            </a:r>
            <a:r>
              <a:rPr lang="it-IT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realizzazione del progetto</a:t>
            </a:r>
            <a:r>
              <a:rPr lang="it-IT" sz="1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ricerca industriale e sviluppo sperimentale della soluzione innovativa selezionata nella fase 1.</a:t>
            </a:r>
          </a:p>
          <a:p>
            <a:pPr marL="0" lvl="0" indent="0" algn="just">
              <a:spcBef>
                <a:spcPts val="0"/>
              </a:spcBef>
              <a:buNone/>
              <a:tabLst>
                <a:tab pos="625475" algn="l"/>
              </a:tabLst>
            </a:pPr>
            <a:r>
              <a:rPr lang="it-I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criterio di 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selezione </a:t>
            </a:r>
            <a:r>
              <a:rPr lang="it-I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quello dell’</a:t>
            </a:r>
            <a:r>
              <a:rPr lang="it-IT" sz="1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offerta economicamente più vantaggiosa </a:t>
            </a:r>
            <a:r>
              <a:rPr lang="it-IT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l’assegnazione di massimo 100 </a:t>
            </a: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punti così ripartiti:</a:t>
            </a:r>
          </a:p>
          <a:p>
            <a:pPr marL="717550" indent="-185738" algn="just" defTabSz="717550">
              <a:spcBef>
                <a:spcPts val="0"/>
              </a:spcBef>
              <a:tabLst>
                <a:tab pos="717550" algn="l"/>
              </a:tabLst>
            </a:pP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valutazione tecnica max 70 punti:</a:t>
            </a:r>
          </a:p>
          <a:p>
            <a:pPr marL="717550" indent="-185738" algn="just" defTabSz="717550">
              <a:spcBef>
                <a:spcPts val="0"/>
              </a:spcBef>
              <a:spcAft>
                <a:spcPts val="1200"/>
              </a:spcAft>
              <a:tabLst>
                <a:tab pos="717550" algn="l"/>
              </a:tabLst>
            </a:pPr>
            <a:r>
              <a:rPr lang="it-IT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valutazione economica max 30 punti.</a:t>
            </a:r>
            <a:endParaRPr lang="it-IT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si procede all’aggiudicazione dell’appalto se non sono selezionati almeno </a:t>
            </a:r>
            <a:r>
              <a:rPr lang="it-IT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it-IT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concorrenti per </a:t>
            </a:r>
            <a:r>
              <a:rPr lang="it-IT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ciascun lotto.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durata </a:t>
            </a:r>
            <a:r>
              <a:rPr lang="it-IT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Fase 2 è </a:t>
            </a:r>
            <a:r>
              <a:rPr lang="it-IT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 a </a:t>
            </a:r>
            <a:r>
              <a:rPr lang="it-IT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it-IT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mesi per ciascun lotto</a:t>
            </a:r>
            <a:r>
              <a:rPr lang="it-IT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corrispettivo è pari </a:t>
            </a:r>
            <a:r>
              <a:rPr lang="it-IT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all’offerta economica del concorrente (limite variabile tra 50.000 e 70.000 euro secondo il lotto).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645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99592" y="1772816"/>
            <a:ext cx="7869560" cy="4320479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1200"/>
              </a:spcAft>
              <a:buNone/>
              <a:tabLst>
                <a:tab pos="625475" algn="l"/>
              </a:tabLst>
            </a:pPr>
            <a:r>
              <a:rPr lang="it-IT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FASE 3</a:t>
            </a:r>
          </a:p>
          <a:p>
            <a:pPr marL="0" indent="0" algn="just">
              <a:spcAft>
                <a:spcPts val="1200"/>
              </a:spcAft>
              <a:buNone/>
              <a:tabLst>
                <a:tab pos="625475" algn="l"/>
              </a:tabLst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 operatori economici che hanno superato la Fase 2 potranno presentare un’offerta per  accedere alla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Fase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Realizzazione del prototipo e sua sperimentazione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 ogni lotto, che consiste nella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realizzazione del prototipo e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nella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 sperimentazione</a:t>
            </a:r>
            <a:r>
              <a:rPr lang="it-IT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un contesto reale.</a:t>
            </a:r>
          </a:p>
          <a:p>
            <a:pPr marL="0" lvl="0" indent="0" algn="just">
              <a:spcAft>
                <a:spcPts val="600"/>
              </a:spcAft>
              <a:buNone/>
              <a:tabLst>
                <a:tab pos="625475" algn="l"/>
              </a:tabLst>
            </a:pP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criterio di aggiudicazione è quello dell’</a:t>
            </a:r>
            <a:r>
              <a:rPr lang="it-IT" sz="18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offerta economicamente più vantaggiosa </a:t>
            </a: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l’assegnazione di massimo 100 punti così ripartiti:</a:t>
            </a:r>
          </a:p>
          <a:p>
            <a:pPr marL="717550" lvl="0" indent="-185738" algn="just" defTabSz="717550">
              <a:tabLst>
                <a:tab pos="717550" algn="l"/>
              </a:tabLst>
            </a:pP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valutazione tecnica max 70 punti:</a:t>
            </a:r>
          </a:p>
          <a:p>
            <a:pPr marL="717550" lvl="0" indent="-185738" algn="just" defTabSz="717550">
              <a:spcAft>
                <a:spcPts val="1200"/>
              </a:spcAft>
              <a:tabLst>
                <a:tab pos="717550" algn="l"/>
              </a:tabLst>
            </a:pP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valutazione economica max 30 punti.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Viene selezionato 1 concorrente per ciascun lotto.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durata delle attività è </a:t>
            </a:r>
            <a:r>
              <a:rPr lang="it-IT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 a 12 mesi per ciascun lotto.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corrispettivo è pari all’offerta economica del concorrente </a:t>
            </a:r>
            <a:r>
              <a:rPr lang="it-IT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17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396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3238"/>
            <a:ext cx="6768752" cy="446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816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38226"/>
            <a:ext cx="6984775" cy="439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178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7056783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7420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2813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REFERENTI </a:t>
            </a:r>
          </a:p>
          <a:p>
            <a:pPr marL="0" indent="0" algn="just">
              <a:buNone/>
            </a:pP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 committente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Regione Valle d’Aosta – Assessorato Attività produttive, energie, politiche del lavoro e ambiente – Struttura Ricerca innovazione e qualità –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11100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Aosta, Piazza della Repubblica 15 - Responsabile del procedimento: ing. Fabrizio Clermont.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Referenti per sopralluogo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Giuseppe Nato 0165 274702 / Giorgio D’Andrea 0165 274594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Stazione unica appaltante: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IN.VA. S.p.A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Centrale unica di committenza (CUC) per servizi e forniture – 11020 Brissogne, Loc. L’Île-Blonde 5 – Responsabile della procedura di gara: dott. Enrico Zanella. </a:t>
            </a:r>
          </a:p>
          <a:p>
            <a:pPr marL="0" indent="0" algn="just">
              <a:buNone/>
            </a:pP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Documentazione reperibile:</a:t>
            </a:r>
          </a:p>
          <a:p>
            <a:pPr marL="0" indent="0" algn="just">
              <a:spcAft>
                <a:spcPts val="300"/>
              </a:spcAft>
              <a:buNone/>
            </a:pPr>
            <a:r>
              <a:rPr lang="it-IT" sz="18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inva.i-faber.com/tendering/tenders/000069-2018/view/detail/1</a:t>
            </a:r>
            <a:endParaRPr lang="it-IT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it-IT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GRAZIE  PER  L’ATTENZIONE </a:t>
            </a:r>
            <a:endParaRPr lang="it-IT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01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8134672" cy="2880320"/>
          </a:xfrm>
        </p:spPr>
        <p:txBody>
          <a:bodyPr>
            <a:normAutofit/>
          </a:bodyPr>
          <a:lstStyle/>
          <a:p>
            <a:pPr marL="92075" indent="266700" algn="l">
              <a:tabLst>
                <a:tab pos="266700" algn="l"/>
              </a:tabLst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4" name="Rettangolo 3"/>
          <p:cNvSpPr/>
          <p:nvPr/>
        </p:nvSpPr>
        <p:spPr>
          <a:xfrm>
            <a:off x="792860" y="2060848"/>
            <a:ext cx="777686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COSA É UN APPALTO PRE-COMMERCIALE?</a:t>
            </a:r>
          </a:p>
          <a:p>
            <a:endParaRPr lang="it-IT" dirty="0"/>
          </a:p>
          <a:p>
            <a:pPr>
              <a:spcAft>
                <a:spcPts val="600"/>
              </a:spcAft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L’appalto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pre-commerciale è caratterizzato dai seguenti elementi principali:</a:t>
            </a:r>
          </a:p>
          <a:p>
            <a:pPr marL="450850" indent="-277813" algn="just">
              <a:spcAft>
                <a:spcPts val="300"/>
              </a:spcAft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 un appalto di servizi di ricerca e sviluppo per produrre prodotti/servizi non presenti sul mercato che soddisfano un bisogno della p.a.;</a:t>
            </a:r>
          </a:p>
          <a:p>
            <a:pPr marL="458787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è un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aiuto di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Stato: le procedure garantiscono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concorrenza e il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prezzo corrisposto all’appaltatore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fissato alle condizioni di mercato,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non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attribuirgli un ingiustificato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vantaggio;</a:t>
            </a:r>
          </a:p>
          <a:p>
            <a:pPr marL="458787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 è la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condivisione di rischi e benefici tra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p.a. 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imprese;</a:t>
            </a:r>
          </a:p>
          <a:p>
            <a:pPr marL="450850" indent="-277813" algn="just">
              <a:spcAft>
                <a:spcPts val="300"/>
              </a:spcAft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sviluppo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dell’appalto avviene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fasi;</a:t>
            </a:r>
          </a:p>
          <a:p>
            <a:pPr marL="458787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p.a. non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riserva al suo uso esclusivo i risultati derivanti dalle attività di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R&amp;S.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35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099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7894638" algn="l"/>
              </a:tabLst>
            </a:pPr>
            <a:r>
              <a:rPr lang="it-IT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OGGETTO DELL’APPALTO</a:t>
            </a:r>
          </a:p>
          <a:p>
            <a:pPr marL="0" indent="0" algn="ctr">
              <a:buNone/>
              <a:tabLst>
                <a:tab pos="7894638" algn="l"/>
              </a:tabLst>
            </a:pPr>
            <a:endParaRPr lang="it-IT" sz="13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L’amministrazione appaltante intende acquisire servizi di ricerca industriale e sviluppo sperimentale nelle tematiche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tecnologiche, suddivise in 4 lotti, 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relative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ai seguenti 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ambiti:</a:t>
            </a:r>
          </a:p>
          <a:p>
            <a:pPr marL="450850" indent="-277813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	</a:t>
            </a:r>
            <a:r>
              <a:rPr lang="it-IT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LOTTO 1 Telemedicina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erogare servizi ad alto valore aggiunto in ambito territoriale implementando una soluzione innovativa per la cura di pazienti cronici;  </a:t>
            </a:r>
          </a:p>
          <a:p>
            <a:pPr marL="450850" indent="-277813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	</a:t>
            </a:r>
            <a:r>
              <a:rPr lang="it-IT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LOTTO 2 Valorizzazione del patrimonio culturale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implementare l’offerta culturale e turistica, con l’apporto di tecnologie innovative presso alcuni siti archeologici e monumentali;</a:t>
            </a:r>
          </a:p>
          <a:p>
            <a:pPr marL="450850" indent="-277813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	</a:t>
            </a:r>
            <a:r>
              <a:rPr lang="it-IT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LOTTO 3 Gestione dei rifiuti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implementare una soluzione innovativa per garantire il trattamento, lo stoccaggio ed il recupero di rifiuti organici, sia domestici che da attività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agricole;</a:t>
            </a:r>
          </a:p>
          <a:p>
            <a:pPr marL="458787" indent="-285750" algn="just">
              <a:spcBef>
                <a:spcPts val="0"/>
              </a:spcBef>
              <a:spcAft>
                <a:spcPts val="600"/>
              </a:spcAft>
            </a:pP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LOTTO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Gestione dei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rifiuti: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realizzare 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 sistema unico innovativo per il riconoscimento degli utenti che conferiscono i rifiuti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urbani.</a:t>
            </a:r>
          </a:p>
          <a:p>
            <a:pPr marL="450850" indent="-277813" algn="just">
              <a:spcBef>
                <a:spcPts val="0"/>
              </a:spcBef>
              <a:spcAft>
                <a:spcPts val="6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227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99592" y="2204865"/>
            <a:ext cx="7869560" cy="3456384"/>
          </a:xfrm>
        </p:spPr>
        <p:txBody>
          <a:bodyPr>
            <a:normAutofit/>
          </a:bodyPr>
          <a:lstStyle/>
          <a:p>
            <a:pPr marL="0" lvl="0" indent="0" algn="ctr" fontAlgn="base">
              <a:buNone/>
            </a:pPr>
            <a:r>
              <a:rPr lang="it-IT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SOGGETTI AMMESSI  </a:t>
            </a:r>
          </a:p>
          <a:p>
            <a:pPr marL="0" lvl="0" indent="0" algn="ctr" fontAlgn="base">
              <a:spcBef>
                <a:spcPts val="0"/>
              </a:spcBef>
              <a:buNone/>
            </a:pPr>
            <a:endParaRPr lang="it-IT" sz="18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ammessi a presentare l’offerta i soggetti di cui all’art. 45 del Codice dei contratti, che svolgono attività compatibili con le prestazioni oggetto di gara.	</a:t>
            </a:r>
          </a:p>
          <a:p>
            <a:pPr marL="0" indent="0">
              <a:buNone/>
            </a:pP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  <a:tabLst>
                <a:tab pos="625475" algn="l"/>
              </a:tabLst>
            </a:pPr>
            <a:r>
              <a:rPr lang="it-IT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VALORE DELL’APPALTO</a:t>
            </a:r>
          </a:p>
          <a:p>
            <a:pPr marL="0" indent="0" algn="ctr">
              <a:spcBef>
                <a:spcPts val="0"/>
              </a:spcBef>
              <a:buNone/>
              <a:tabLst>
                <a:tab pos="625475" algn="l"/>
              </a:tabLst>
            </a:pPr>
            <a:endParaRPr lang="it-IT" sz="18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Il 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valore a base d’asta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dell’appalto, I.V.A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esclusa, 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è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pari a € </a:t>
            </a:r>
            <a:r>
              <a:rPr lang="it-IT" sz="1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1.639.344,27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tabLst>
                <a:tab pos="625475" algn="l"/>
              </a:tabLst>
            </a:pPr>
            <a:endParaRPr lang="it-IT" sz="11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625475" algn="l"/>
              </a:tabLst>
            </a:pP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 punto 9 del </a:t>
            </a:r>
            <a:r>
              <a:rPr lang="it-IT" sz="1800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Disciplinare di gara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sono riportati i valori dettagliati per ogni lotto suddivisi per ogni fase dell’appalto.</a:t>
            </a:r>
            <a:endParaRPr lang="it-IT" sz="1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107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3" name="Rettangolo 2"/>
          <p:cNvSpPr/>
          <p:nvPr/>
        </p:nvSpPr>
        <p:spPr>
          <a:xfrm>
            <a:off x="827584" y="1844824"/>
            <a:ext cx="7920880" cy="483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REQUISITI PER LA PARTECIPAZIONE  </a:t>
            </a:r>
          </a:p>
          <a:p>
            <a:pPr marL="173038" indent="-173038" algn="just"/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Requisiti di idoneità professionale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 indent="-173038" algn="just">
              <a:spcAft>
                <a:spcPts val="300"/>
              </a:spcAft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Iscrizione alla C.C.I.A.A. per il ramo di attività oggetto dell’offerta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progettuale.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 indent="-173038" algn="just"/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Requisiti di capacità tecnica e professionale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 indent="-173038"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L’operatore economico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 possedere i seguenti requisiti di capacità tecnica:</a:t>
            </a:r>
          </a:p>
          <a:p>
            <a:pPr marL="173038" lvl="0" indent="-173038" algn="just" fontAlgn="base">
              <a:buFont typeface="Arial" panose="020B0604020202020204" pitchFamily="34" charset="0"/>
              <a:buChar char="•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 realizzato nei 3 anni antecedenti la pubblicazione del bando di gara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 o più progetti di ricerca industriale e sviluppo sperimentale</a:t>
            </a:r>
            <a:r>
              <a:rPr lang="it-IT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tematica tecnologica per la quale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concorre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 importo complessivamente non inferiore 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180.000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euro;</a:t>
            </a:r>
          </a:p>
          <a:p>
            <a:pPr marL="173038" lvl="0" indent="-173038" algn="just" fontAlgn="base">
              <a:buFont typeface="Arial" panose="020B0604020202020204" pitchFamily="34" charset="0"/>
              <a:buChar char="•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disporre di una struttura di ricerca e sviluppo stabile, composta da almeno 2 risorse a tempo pieno dedicate all’attività di ricerca;</a:t>
            </a:r>
          </a:p>
          <a:p>
            <a:pPr marL="173038" lvl="0" indent="-173038" algn="just" fontAlgn="base">
              <a:buFont typeface="Arial" panose="020B0604020202020204" pitchFamily="34" charset="0"/>
              <a:buChar char="•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impegnarsi ad affidare ad un organismo di ricerca una consulenza di ricerca per un importo almeno pari al 10% dei costi dell’attività svolta nelle fasi 2 e 3 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oppure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essere una nuova impresa innovativa, iscritta nella sezione speciale del Registro delle imprese.</a:t>
            </a:r>
          </a:p>
          <a:p>
            <a:pPr algn="just"/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caso di partecipazione in raggruppamento temporaneo di imprese ogni operatore economico deve possedere i requisiti di cui sopra.</a:t>
            </a:r>
          </a:p>
        </p:txBody>
      </p:sp>
    </p:spTree>
    <p:extLst>
      <p:ext uri="{BB962C8B-B14F-4D97-AF65-F5344CB8AC3E}">
        <p14:creationId xmlns:p14="http://schemas.microsoft.com/office/powerpoint/2010/main" val="3372205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3" name="Rettangolo 2"/>
          <p:cNvSpPr/>
          <p:nvPr/>
        </p:nvSpPr>
        <p:spPr>
          <a:xfrm>
            <a:off x="827584" y="1844824"/>
            <a:ext cx="7920880" cy="314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it-IT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AZIONI PRELIMINARI</a:t>
            </a:r>
          </a:p>
          <a:p>
            <a:pPr lvl="0" fontAlgn="base"/>
            <a:endParaRPr lang="it-IT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Aft>
                <a:spcPts val="300"/>
              </a:spcAft>
            </a:pP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REGISTRAZIONE SUL SISTEMA TELEMATICO</a:t>
            </a:r>
            <a:endParaRPr lang="it-I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L’operatore economico che intende partecipare all’appalto deve identificarsi sul sistema telematico della stazione appaltante (cuc.invalle.it) nella sezione dedicata agli operatori economici sotto la voce «Registrazione indirizzario». La registrazione è finalizzata all’ottenimento di «username» e «password» indispensabili per partecipare all’appalto pre-commerciale.</a:t>
            </a:r>
          </a:p>
          <a:p>
            <a:pPr algn="just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Ogni ulteriore istruzione può essere richiesta al numero 0165/367766 oppure all’indirizzo di posta elettronica: supportocuc@invallee.it</a:t>
            </a:r>
          </a:p>
        </p:txBody>
      </p:sp>
    </p:spTree>
    <p:extLst>
      <p:ext uri="{BB962C8B-B14F-4D97-AF65-F5344CB8AC3E}">
        <p14:creationId xmlns:p14="http://schemas.microsoft.com/office/powerpoint/2010/main" val="7461423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3" name="Rettangolo 2"/>
          <p:cNvSpPr/>
          <p:nvPr/>
        </p:nvSpPr>
        <p:spPr>
          <a:xfrm>
            <a:off x="827584" y="1671965"/>
            <a:ext cx="7920880" cy="453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Aft>
                <a:spcPts val="300"/>
              </a:spcAft>
            </a:pPr>
            <a:r>
              <a:rPr lang="it-I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SOPRALLUOGO</a:t>
            </a:r>
            <a:endParaRPr lang="it-I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L’operatore economico che intende partecipare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all’appalto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deve, prima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presentazione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dell’offerta, </a:t>
            </a:r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effettuare un sopralluogo obbligatorio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presso i luoghi indicati nei capitolati tecnici dei singoli lotti, con la seguente modalità: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inviare la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richiesta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sopralluogo, in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 e firmata digitalmente,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 e non oltre il 15 marzo 2018,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all’indirizzo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posta certificata elettronica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industria_artigianato_energia@pec.regione.vda.it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indicando il lotto per cui si intende partecipare e i relativi dati anagrafici delle persone incaricate ad effettuarlo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e ora del sopralluogo verranno comunicati con almeno 5 giorni di anticipo all’indirizzo PEC indicato nella richiesta di cui sopra;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scaricare dal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telematico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prima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sopralluogo, il documento «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Allegato A8 dichiarazione di avvenuto sopralluogo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consegnare, durante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sopralluogo, l’allegato A8 all’incaricato dell’ente committente che lo sottoscriverà e restituirà all’operatore economico;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scansionare l’allegato A8 ed inserirlo in formato PDF nel sistema telematico.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153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99592" y="1772816"/>
            <a:ext cx="7869560" cy="4309939"/>
          </a:xfrm>
        </p:spPr>
        <p:txBody>
          <a:bodyPr>
            <a:normAutofit fontScale="92500" lnSpcReduction="10000"/>
          </a:bodyPr>
          <a:lstStyle/>
          <a:p>
            <a:pPr marL="173038" lvl="0" indent="-173038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MODALITA’ DI PARTECIPAZIONE </a:t>
            </a:r>
            <a:r>
              <a:rPr lang="it-IT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</a:t>
            </a:r>
            <a:r>
              <a:rPr lang="it-IT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</a:t>
            </a:r>
            <a:endParaRPr lang="it-IT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  <a:tabLst>
                <a:tab pos="7894638" algn="l"/>
              </a:tabLst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termine di scadenza per la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presentazione delle offerte è fissato per le ore 12.00 del 17 aprile 2018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come indicato nel </a:t>
            </a: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Disciplinare di gara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punto 17 «</a:t>
            </a:r>
            <a:r>
              <a:rPr lang="it-IT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Istruzioni per la gara telematica e modalità di presentazione dell’offerta per l’accesso alla Fase 1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 algn="just">
              <a:spcAft>
                <a:spcPts val="600"/>
              </a:spcAft>
              <a:buNone/>
              <a:tabLst>
                <a:tab pos="7894638" algn="l"/>
              </a:tabLst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documentazione da presentare è la seguente:</a:t>
            </a:r>
            <a:endParaRPr lang="it-IT" sz="18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-169863" algn="just">
              <a:spcBef>
                <a:spcPts val="0"/>
              </a:spcBef>
              <a:spcAft>
                <a:spcPts val="300"/>
              </a:spcAft>
              <a:tabLst>
                <a:tab pos="7894638" algn="l"/>
              </a:tabLst>
            </a:pPr>
            <a:r>
              <a:rPr lang="it-IT" sz="1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 domanda di partecipazione (allegato A), i suoi allegati e la scansione in PDF della dichiarazione di avvenuto sopralluogo;</a:t>
            </a:r>
          </a:p>
          <a:p>
            <a:pPr indent="-169863" algn="just">
              <a:spcBef>
                <a:spcPts val="0"/>
              </a:spcBef>
              <a:spcAft>
                <a:spcPts val="1200"/>
              </a:spcAft>
              <a:tabLst>
                <a:tab pos="7894638" algn="l"/>
              </a:tabLst>
            </a:pPr>
            <a:r>
              <a:rPr lang="it-IT" sz="1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l’offerta tecnica – studio di fattibilità (allegato B).  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  <a:tabLst>
                <a:tab pos="7894638" algn="l"/>
              </a:tabLst>
            </a:pP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 termine di cui sopra la stazione appaltante (CUC) provvederà in seduta pubblica:</a:t>
            </a:r>
          </a:p>
          <a:p>
            <a:pPr indent="-169863" algn="just">
              <a:spcBef>
                <a:spcPts val="0"/>
              </a:spcBef>
              <a:spcAft>
                <a:spcPts val="300"/>
              </a:spcAft>
              <a:tabLst>
                <a:tab pos="7894638" algn="l"/>
              </a:tabLst>
            </a:pP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alla verifica della documentazione amministrativa;</a:t>
            </a:r>
          </a:p>
          <a:p>
            <a:pPr indent="-169863" algn="just">
              <a:spcBef>
                <a:spcPts val="0"/>
              </a:spcBef>
              <a:spcAft>
                <a:spcPts val="1200"/>
              </a:spcAft>
              <a:tabLst>
                <a:tab pos="7894638" algn="l"/>
              </a:tabLst>
            </a:pP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all’apertura delle offerte tecniche.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7894638" algn="l"/>
              </a:tabLst>
            </a:pP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Il criterio di aggiudicazione è quello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della valutazione dell’offerta tecnica con </a:t>
            </a:r>
            <a:r>
              <a:rPr lang="it-IT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l’assegnazione di massimo 100 </a:t>
            </a: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punti.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  <a:tabLst>
                <a:tab pos="7894638" algn="l"/>
              </a:tabLst>
            </a:pPr>
            <a:r>
              <a:rPr lang="it-IT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 seduta pubblica verrà comunicato l’esito finale delle valutazioni. </a:t>
            </a:r>
          </a:p>
        </p:txBody>
      </p:sp>
    </p:spTree>
    <p:extLst>
      <p:ext uri="{BB962C8B-B14F-4D97-AF65-F5344CB8AC3E}">
        <p14:creationId xmlns:p14="http://schemas.microsoft.com/office/powerpoint/2010/main" val="24124353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43608" y="340034"/>
            <a:ext cx="7128790" cy="1360773"/>
            <a:chOff x="323528" y="217158"/>
            <a:chExt cx="7395286" cy="1530491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26806"/>
              <a:ext cx="5572416" cy="1520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pic>
          <p:nvPicPr>
            <p:cNvPr id="5" name="Immagin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17158"/>
              <a:ext cx="2210710" cy="15304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99592" y="1772816"/>
            <a:ext cx="7869560" cy="430993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  <a:tabLst>
                <a:tab pos="7894638" algn="l"/>
              </a:tabLst>
            </a:pPr>
            <a:endParaRPr lang="it-IT" sz="12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  <a:tabLst>
                <a:tab pos="7894638" algn="l"/>
              </a:tabLst>
            </a:pPr>
            <a:r>
              <a:rPr lang="it-IT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FASE 1</a:t>
            </a:r>
          </a:p>
          <a:p>
            <a:pPr marL="0" indent="0" algn="just">
              <a:spcAft>
                <a:spcPts val="1200"/>
              </a:spcAft>
              <a:buNone/>
              <a:tabLst>
                <a:tab pos="625475" algn="l"/>
              </a:tabLst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Terminata la gara, gli operatori economici valutati positivamente potranno accedere alla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Fase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Elaborazione </a:t>
            </a:r>
            <a:r>
              <a:rPr lang="it-IT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progetto di ricerca industriale e sviluppo </a:t>
            </a:r>
            <a:r>
              <a:rPr lang="it-IT" sz="1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sperimentale</a:t>
            </a: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ogni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lotto, </a:t>
            </a: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consiste </a:t>
            </a:r>
            <a:r>
              <a:rPr lang="it-IT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nell’elaborazione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progetto </a:t>
            </a: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ricerca industriale </a:t>
            </a: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sviluppo sperimentale per la progettazione e la realizzazione di soluzioni innovative sulla base dello studio di fattibilità presentato in fase di </a:t>
            </a: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si procede all’aggiudicazione dell’appalto se non sono selezionati almeno 5 concorrenti per i lotti 1 e 2 e 3 concorrenti per i lotti 3 e 4.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durata della Fase 1 è </a:t>
            </a:r>
            <a:r>
              <a:rPr lang="it-IT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 </a:t>
            </a:r>
            <a:r>
              <a:rPr lang="it-IT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3 mesi per ciascun lotto</a:t>
            </a:r>
            <a:r>
              <a:rPr lang="it-IT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corrispettivo è pari a 4.000 euro.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578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1071</Words>
  <Application>Microsoft Office PowerPoint</Application>
  <PresentationFormat>Presentazione su schermo (4:3)</PresentationFormat>
  <Paragraphs>91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      Appalto pre-commerciale   per l’acquisizione di servizi di ricerca industriale e sviluppo sperimentale nelle tematiche relative  a sistemi innovativi di telemedicina,  di valorizzazione del patrimonio culturale  e di gestione dei rifiuti.   </vt:lpstr>
      <vt:lpstr>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BANDO A FAVORE DI IMPRESE INDUSTRIALI PER LA REALIZZAZIONE DI PROGETTI DI RICERCA E SVILUPPO NEGLI AMBITI DELLA SMART SPECIALIZATION STRATEGY (S3) DELLA VALLE D’AOSTA</dc:title>
  <dc:creator>CPierotti</dc:creator>
  <cp:lastModifiedBy>Catia PIEROTTI</cp:lastModifiedBy>
  <cp:revision>85</cp:revision>
  <cp:lastPrinted>2017-11-02T14:10:16Z</cp:lastPrinted>
  <dcterms:created xsi:type="dcterms:W3CDTF">2017-03-31T11:06:03Z</dcterms:created>
  <dcterms:modified xsi:type="dcterms:W3CDTF">2018-02-20T08:51:30Z</dcterms:modified>
</cp:coreProperties>
</file>